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24"/>
  </p:notesMasterIdLst>
  <p:sldIdLst>
    <p:sldId id="297" r:id="rId4"/>
    <p:sldId id="301" r:id="rId5"/>
    <p:sldId id="269" r:id="rId6"/>
    <p:sldId id="261" r:id="rId7"/>
    <p:sldId id="262" r:id="rId8"/>
    <p:sldId id="263" r:id="rId9"/>
    <p:sldId id="292" r:id="rId10"/>
    <p:sldId id="264" r:id="rId11"/>
    <p:sldId id="265" r:id="rId12"/>
    <p:sldId id="305" r:id="rId13"/>
    <p:sldId id="281" r:id="rId14"/>
    <p:sldId id="303" r:id="rId15"/>
    <p:sldId id="288" r:id="rId16"/>
    <p:sldId id="299" r:id="rId17"/>
    <p:sldId id="300" r:id="rId18"/>
    <p:sldId id="276" r:id="rId19"/>
    <p:sldId id="304" r:id="rId20"/>
    <p:sldId id="308" r:id="rId21"/>
    <p:sldId id="302" r:id="rId22"/>
    <p:sldId id="290"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D399"/>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9AD53-E6F4-406A-A21A-8677ADF32A96}" type="doc">
      <dgm:prSet loTypeId="urn:microsoft.com/office/officeart/2005/8/layout/chevron1" loCatId="process" qsTypeId="urn:microsoft.com/office/officeart/2005/8/quickstyle/simple4" qsCatId="simple" csTypeId="urn:microsoft.com/office/officeart/2005/8/colors/accent1_2" csCatId="accent1" phldr="1"/>
      <dgm:spPr/>
    </dgm:pt>
    <dgm:pt modelId="{FFE6DC04-1432-4159-881D-A797E195D150}">
      <dgm:prSet phldrT="[文本]" custT="1"/>
      <dgm:spPr>
        <a:solidFill>
          <a:srgbClr val="990000"/>
        </a:solidFill>
        <a:ln>
          <a:solidFill>
            <a:srgbClr val="C00000"/>
          </a:solidFill>
        </a:ln>
      </dgm:spPr>
      <dgm:t>
        <a:bodyPr/>
        <a:lstStyle/>
        <a:p>
          <a:pPr>
            <a:lnSpc>
              <a:spcPct val="100000"/>
            </a:lnSpc>
          </a:pPr>
          <a:r>
            <a:rPr lang="zh-CN" altLang="en-US" sz="1400" b="1" dirty="0">
              <a:solidFill>
                <a:srgbClr val="FFFF00"/>
              </a:solidFill>
              <a:latin typeface="微软雅黑" pitchFamily="34" charset="-122"/>
              <a:ea typeface="微软雅黑" pitchFamily="34" charset="-122"/>
            </a:rPr>
            <a:t>院级科创赛事</a:t>
          </a:r>
          <a:endParaRPr lang="en-US" altLang="zh-CN" sz="1400" b="1" dirty="0">
            <a:solidFill>
              <a:srgbClr val="FFFF00"/>
            </a:solidFill>
            <a:latin typeface="微软雅黑" pitchFamily="34" charset="-122"/>
            <a:ea typeface="微软雅黑" pitchFamily="34" charset="-122"/>
          </a:endParaRPr>
        </a:p>
        <a:p>
          <a:pPr>
            <a:lnSpc>
              <a:spcPct val="100000"/>
            </a:lnSpc>
          </a:pPr>
          <a:r>
            <a:rPr lang="zh-CN" altLang="en-US" sz="1400" b="1" dirty="0">
              <a:solidFill>
                <a:srgbClr val="FFFF00"/>
              </a:solidFill>
              <a:latin typeface="微软雅黑" pitchFamily="34" charset="-122"/>
              <a:ea typeface="微软雅黑" pitchFamily="34" charset="-122"/>
            </a:rPr>
            <a:t>如：金相大赛、材冠杯</a:t>
          </a:r>
        </a:p>
      </dgm:t>
    </dgm:pt>
    <dgm:pt modelId="{45A8F059-8A69-4DFF-987E-674A86876CFD}" type="parTrans" cxnId="{6883FB52-A07E-4791-AED0-2F4D892CCAD0}">
      <dgm:prSet/>
      <dgm:spPr/>
      <dgm:t>
        <a:bodyPr/>
        <a:lstStyle/>
        <a:p>
          <a:endParaRPr lang="zh-CN" altLang="en-US"/>
        </a:p>
      </dgm:t>
    </dgm:pt>
    <dgm:pt modelId="{0FB75CCD-55C3-4C3B-928F-8D35420C30BB}" type="sibTrans" cxnId="{6883FB52-A07E-4791-AED0-2F4D892CCAD0}">
      <dgm:prSet/>
      <dgm:spPr/>
      <dgm:t>
        <a:bodyPr/>
        <a:lstStyle/>
        <a:p>
          <a:endParaRPr lang="zh-CN" altLang="en-US"/>
        </a:p>
      </dgm:t>
    </dgm:pt>
    <dgm:pt modelId="{4D91984A-0538-4E14-BA56-4A6448641C33}">
      <dgm:prSet phldrT="[文本]" custT="1"/>
      <dgm:spPr>
        <a:solidFill>
          <a:srgbClr val="990000"/>
        </a:solidFill>
      </dgm:spPr>
      <dgm:t>
        <a:bodyPr/>
        <a:lstStyle/>
        <a:p>
          <a:r>
            <a:rPr lang="zh-CN" altLang="en-US" sz="1400" b="1" dirty="0">
              <a:solidFill>
                <a:srgbClr val="FFFF00"/>
              </a:solidFill>
              <a:latin typeface="微软雅黑" pitchFamily="34" charset="-122"/>
              <a:ea typeface="微软雅黑" pitchFamily="34" charset="-122"/>
            </a:rPr>
            <a:t>市</a:t>
          </a:r>
          <a:r>
            <a:rPr lang="en-US" altLang="zh-CN" sz="1400" b="1" dirty="0">
              <a:solidFill>
                <a:srgbClr val="FFFF00"/>
              </a:solidFill>
              <a:latin typeface="微软雅黑" pitchFamily="34" charset="-122"/>
              <a:ea typeface="微软雅黑" pitchFamily="34" charset="-122"/>
            </a:rPr>
            <a:t>/</a:t>
          </a:r>
          <a:r>
            <a:rPr lang="zh-CN" altLang="en-US" sz="1400" b="1" dirty="0">
              <a:solidFill>
                <a:srgbClr val="FFFF00"/>
              </a:solidFill>
              <a:latin typeface="微软雅黑" pitchFamily="34" charset="-122"/>
              <a:ea typeface="微软雅黑" pitchFamily="34" charset="-122"/>
            </a:rPr>
            <a:t>校级科创赛事</a:t>
          </a:r>
          <a:endParaRPr lang="en-US" altLang="zh-CN" sz="1400" b="1" dirty="0">
            <a:solidFill>
              <a:srgbClr val="FFFF00"/>
            </a:solidFill>
            <a:latin typeface="微软雅黑" pitchFamily="34" charset="-122"/>
            <a:ea typeface="微软雅黑" pitchFamily="34" charset="-122"/>
          </a:endParaRPr>
        </a:p>
        <a:p>
          <a:r>
            <a:rPr lang="zh-CN" altLang="en-US" sz="1400" b="1" dirty="0">
              <a:solidFill>
                <a:srgbClr val="FFFF00"/>
              </a:solidFill>
              <a:latin typeface="微软雅黑" pitchFamily="34" charset="-122"/>
              <a:ea typeface="微软雅黑" pitchFamily="34" charset="-122"/>
            </a:rPr>
            <a:t>如：自强杯</a:t>
          </a:r>
        </a:p>
      </dgm:t>
    </dgm:pt>
    <dgm:pt modelId="{8FCEA992-C95B-4871-9CAB-D11E2E6E0A64}" type="parTrans" cxnId="{FFB5BFBB-07B8-45CC-AF82-8802DF3C349F}">
      <dgm:prSet/>
      <dgm:spPr/>
      <dgm:t>
        <a:bodyPr/>
        <a:lstStyle/>
        <a:p>
          <a:endParaRPr lang="zh-CN" altLang="en-US"/>
        </a:p>
      </dgm:t>
    </dgm:pt>
    <dgm:pt modelId="{972A96FF-EBF9-4458-BE49-76A65DE0AAB0}" type="sibTrans" cxnId="{FFB5BFBB-07B8-45CC-AF82-8802DF3C349F}">
      <dgm:prSet/>
      <dgm:spPr/>
      <dgm:t>
        <a:bodyPr/>
        <a:lstStyle/>
        <a:p>
          <a:endParaRPr lang="zh-CN" altLang="en-US"/>
        </a:p>
      </dgm:t>
    </dgm:pt>
    <dgm:pt modelId="{0D711915-5E07-4863-9A74-576EB3DF56DE}">
      <dgm:prSet phldrT="[文本]" custT="1"/>
      <dgm:spPr>
        <a:solidFill>
          <a:srgbClr val="990000"/>
        </a:solidFill>
      </dgm:spPr>
      <dgm:t>
        <a:bodyPr/>
        <a:lstStyle/>
        <a:p>
          <a:r>
            <a:rPr lang="zh-CN" altLang="en-US" sz="1400" b="1" dirty="0">
              <a:solidFill>
                <a:srgbClr val="FFFF00"/>
              </a:solidFill>
              <a:latin typeface="微软雅黑" pitchFamily="34" charset="-122"/>
              <a:ea typeface="微软雅黑" pitchFamily="34" charset="-122"/>
            </a:rPr>
            <a:t>全国科创赛事</a:t>
          </a:r>
          <a:endParaRPr lang="en-US" altLang="zh-CN" sz="1400" b="1" dirty="0">
            <a:solidFill>
              <a:srgbClr val="FFFF00"/>
            </a:solidFill>
            <a:latin typeface="微软雅黑" pitchFamily="34" charset="-122"/>
            <a:ea typeface="微软雅黑" pitchFamily="34" charset="-122"/>
          </a:endParaRPr>
        </a:p>
        <a:p>
          <a:r>
            <a:rPr lang="zh-CN" altLang="en-US" sz="1400" b="1" dirty="0">
              <a:solidFill>
                <a:srgbClr val="FFFF00"/>
              </a:solidFill>
              <a:latin typeface="微软雅黑" pitchFamily="34" charset="-122"/>
              <a:ea typeface="微软雅黑" pitchFamily="34" charset="-122"/>
            </a:rPr>
            <a:t>如：挑战杯</a:t>
          </a:r>
        </a:p>
      </dgm:t>
    </dgm:pt>
    <dgm:pt modelId="{407C0BA6-B38B-42E4-9F45-A021A2AAABEA}" type="parTrans" cxnId="{F35D85AE-3E5A-4352-950E-C6900720F0EF}">
      <dgm:prSet/>
      <dgm:spPr/>
      <dgm:t>
        <a:bodyPr/>
        <a:lstStyle/>
        <a:p>
          <a:endParaRPr lang="zh-CN" altLang="en-US"/>
        </a:p>
      </dgm:t>
    </dgm:pt>
    <dgm:pt modelId="{FE1C4769-A3D8-4479-8D35-9353406F19F0}" type="sibTrans" cxnId="{F35D85AE-3E5A-4352-950E-C6900720F0EF}">
      <dgm:prSet/>
      <dgm:spPr/>
      <dgm:t>
        <a:bodyPr/>
        <a:lstStyle/>
        <a:p>
          <a:endParaRPr lang="zh-CN" altLang="en-US"/>
        </a:p>
      </dgm:t>
    </dgm:pt>
    <dgm:pt modelId="{F4CFE7A6-D31F-45A6-BC94-59BECC1DB566}" type="pres">
      <dgm:prSet presAssocID="{FCE9AD53-E6F4-406A-A21A-8677ADF32A96}" presName="Name0" presStyleCnt="0">
        <dgm:presLayoutVars>
          <dgm:dir/>
          <dgm:animLvl val="lvl"/>
          <dgm:resizeHandles val="exact"/>
        </dgm:presLayoutVars>
      </dgm:prSet>
      <dgm:spPr/>
    </dgm:pt>
    <dgm:pt modelId="{99C1275C-6CD3-4D00-A408-31E506FF687C}" type="pres">
      <dgm:prSet presAssocID="{FFE6DC04-1432-4159-881D-A797E195D150}" presName="parTxOnly" presStyleLbl="node1" presStyleIdx="0" presStyleCnt="3" custScaleX="154193" custLinFactNeighborX="78742" custLinFactNeighborY="757">
        <dgm:presLayoutVars>
          <dgm:chMax val="0"/>
          <dgm:chPref val="0"/>
          <dgm:bulletEnabled val="1"/>
        </dgm:presLayoutVars>
      </dgm:prSet>
      <dgm:spPr/>
      <dgm:t>
        <a:bodyPr/>
        <a:lstStyle/>
        <a:p>
          <a:endParaRPr lang="zh-CN" altLang="en-US"/>
        </a:p>
      </dgm:t>
    </dgm:pt>
    <dgm:pt modelId="{17DE11B0-E80C-4227-819E-9DD3D05E5CE3}" type="pres">
      <dgm:prSet presAssocID="{0FB75CCD-55C3-4C3B-928F-8D35420C30BB}" presName="parTxOnlySpace" presStyleCnt="0"/>
      <dgm:spPr/>
    </dgm:pt>
    <dgm:pt modelId="{FDF58DA2-ECB1-4C65-92AE-8F8146F0F52B}" type="pres">
      <dgm:prSet presAssocID="{4D91984A-0538-4E14-BA56-4A6448641C33}" presName="parTxOnly" presStyleLbl="node1" presStyleIdx="1" presStyleCnt="3" custScaleX="121166" custLinFactNeighborX="49967" custLinFactNeighborY="757">
        <dgm:presLayoutVars>
          <dgm:chMax val="0"/>
          <dgm:chPref val="0"/>
          <dgm:bulletEnabled val="1"/>
        </dgm:presLayoutVars>
      </dgm:prSet>
      <dgm:spPr/>
      <dgm:t>
        <a:bodyPr/>
        <a:lstStyle/>
        <a:p>
          <a:endParaRPr lang="zh-CN" altLang="en-US"/>
        </a:p>
      </dgm:t>
    </dgm:pt>
    <dgm:pt modelId="{343E5EED-E0FC-4CD8-BF11-A61F8E7CE9F1}" type="pres">
      <dgm:prSet presAssocID="{972A96FF-EBF9-4458-BE49-76A65DE0AAB0}" presName="parTxOnlySpace" presStyleCnt="0"/>
      <dgm:spPr/>
    </dgm:pt>
    <dgm:pt modelId="{CF34261A-0C23-4F77-93F7-91E8B0599856}" type="pres">
      <dgm:prSet presAssocID="{0D711915-5E07-4863-9A74-576EB3DF56DE}" presName="parTxOnly" presStyleLbl="node1" presStyleIdx="2" presStyleCnt="3" custScaleX="146971" custLinFactNeighborX="59328" custLinFactNeighborY="-619">
        <dgm:presLayoutVars>
          <dgm:chMax val="0"/>
          <dgm:chPref val="0"/>
          <dgm:bulletEnabled val="1"/>
        </dgm:presLayoutVars>
      </dgm:prSet>
      <dgm:spPr/>
      <dgm:t>
        <a:bodyPr/>
        <a:lstStyle/>
        <a:p>
          <a:endParaRPr lang="zh-CN" altLang="en-US"/>
        </a:p>
      </dgm:t>
    </dgm:pt>
  </dgm:ptLst>
  <dgm:cxnLst>
    <dgm:cxn modelId="{26689779-54E8-4CD5-994B-FD54B5D85C31}" type="presOf" srcId="{FCE9AD53-E6F4-406A-A21A-8677ADF32A96}" destId="{F4CFE7A6-D31F-45A6-BC94-59BECC1DB566}" srcOrd="0" destOrd="0" presId="urn:microsoft.com/office/officeart/2005/8/layout/chevron1"/>
    <dgm:cxn modelId="{6883FB52-A07E-4791-AED0-2F4D892CCAD0}" srcId="{FCE9AD53-E6F4-406A-A21A-8677ADF32A96}" destId="{FFE6DC04-1432-4159-881D-A797E195D150}" srcOrd="0" destOrd="0" parTransId="{45A8F059-8A69-4DFF-987E-674A86876CFD}" sibTransId="{0FB75CCD-55C3-4C3B-928F-8D35420C30BB}"/>
    <dgm:cxn modelId="{45EFCEEF-F0D0-4B66-8204-DAC4854A9F74}" type="presOf" srcId="{0D711915-5E07-4863-9A74-576EB3DF56DE}" destId="{CF34261A-0C23-4F77-93F7-91E8B0599856}" srcOrd="0" destOrd="0" presId="urn:microsoft.com/office/officeart/2005/8/layout/chevron1"/>
    <dgm:cxn modelId="{FFB5BFBB-07B8-45CC-AF82-8802DF3C349F}" srcId="{FCE9AD53-E6F4-406A-A21A-8677ADF32A96}" destId="{4D91984A-0538-4E14-BA56-4A6448641C33}" srcOrd="1" destOrd="0" parTransId="{8FCEA992-C95B-4871-9CAB-D11E2E6E0A64}" sibTransId="{972A96FF-EBF9-4458-BE49-76A65DE0AAB0}"/>
    <dgm:cxn modelId="{24D53D6D-7C07-43C2-A79A-7368D224A526}" type="presOf" srcId="{4D91984A-0538-4E14-BA56-4A6448641C33}" destId="{FDF58DA2-ECB1-4C65-92AE-8F8146F0F52B}" srcOrd="0" destOrd="0" presId="urn:microsoft.com/office/officeart/2005/8/layout/chevron1"/>
    <dgm:cxn modelId="{4178FC37-1105-40CE-AB1B-131C9C9D24B1}" type="presOf" srcId="{FFE6DC04-1432-4159-881D-A797E195D150}" destId="{99C1275C-6CD3-4D00-A408-31E506FF687C}" srcOrd="0" destOrd="0" presId="urn:microsoft.com/office/officeart/2005/8/layout/chevron1"/>
    <dgm:cxn modelId="{F35D85AE-3E5A-4352-950E-C6900720F0EF}" srcId="{FCE9AD53-E6F4-406A-A21A-8677ADF32A96}" destId="{0D711915-5E07-4863-9A74-576EB3DF56DE}" srcOrd="2" destOrd="0" parTransId="{407C0BA6-B38B-42E4-9F45-A021A2AAABEA}" sibTransId="{FE1C4769-A3D8-4479-8D35-9353406F19F0}"/>
    <dgm:cxn modelId="{746EA596-7047-48D2-AD47-DE6FE19CEA9D}" type="presParOf" srcId="{F4CFE7A6-D31F-45A6-BC94-59BECC1DB566}" destId="{99C1275C-6CD3-4D00-A408-31E506FF687C}" srcOrd="0" destOrd="0" presId="urn:microsoft.com/office/officeart/2005/8/layout/chevron1"/>
    <dgm:cxn modelId="{827E7D79-FAD1-40D2-8E75-02BBBE75E9A5}" type="presParOf" srcId="{F4CFE7A6-D31F-45A6-BC94-59BECC1DB566}" destId="{17DE11B0-E80C-4227-819E-9DD3D05E5CE3}" srcOrd="1" destOrd="0" presId="urn:microsoft.com/office/officeart/2005/8/layout/chevron1"/>
    <dgm:cxn modelId="{8DA6BC87-44D5-47A5-AA29-0DCB1B28D75C}" type="presParOf" srcId="{F4CFE7A6-D31F-45A6-BC94-59BECC1DB566}" destId="{FDF58DA2-ECB1-4C65-92AE-8F8146F0F52B}" srcOrd="2" destOrd="0" presId="urn:microsoft.com/office/officeart/2005/8/layout/chevron1"/>
    <dgm:cxn modelId="{81599F5A-650B-45ED-873A-70A4C4066E6F}" type="presParOf" srcId="{F4CFE7A6-D31F-45A6-BC94-59BECC1DB566}" destId="{343E5EED-E0FC-4CD8-BF11-A61F8E7CE9F1}" srcOrd="3" destOrd="0" presId="urn:microsoft.com/office/officeart/2005/8/layout/chevron1"/>
    <dgm:cxn modelId="{58210F0C-386D-4036-ACEE-2B6059D33845}" type="presParOf" srcId="{F4CFE7A6-D31F-45A6-BC94-59BECC1DB566}" destId="{CF34261A-0C23-4F77-93F7-91E8B059985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1275C-6CD3-4D00-A408-31E506FF687C}">
      <dsp:nvSpPr>
        <dsp:cNvPr id="0" name=""/>
        <dsp:cNvSpPr/>
      </dsp:nvSpPr>
      <dsp:spPr>
        <a:xfrm>
          <a:off x="136553" y="19050"/>
          <a:ext cx="2669323" cy="692462"/>
        </a:xfrm>
        <a:prstGeom prst="chevron">
          <a:avLst/>
        </a:prstGeom>
        <a:solidFill>
          <a:srgbClr val="990000"/>
        </a:soli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100000"/>
            </a:lnSpc>
            <a:spcBef>
              <a:spcPct val="0"/>
            </a:spcBef>
            <a:spcAft>
              <a:spcPct val="35000"/>
            </a:spcAft>
          </a:pPr>
          <a:r>
            <a:rPr lang="zh-CN" altLang="en-US" sz="1400" b="1" kern="1200" dirty="0">
              <a:solidFill>
                <a:srgbClr val="FFFF00"/>
              </a:solidFill>
              <a:latin typeface="微软雅黑" pitchFamily="34" charset="-122"/>
              <a:ea typeface="微软雅黑" pitchFamily="34" charset="-122"/>
            </a:rPr>
            <a:t>院级科创赛事</a:t>
          </a:r>
          <a:endParaRPr lang="en-US" altLang="zh-CN" sz="1400" b="1" kern="1200" dirty="0">
            <a:solidFill>
              <a:srgbClr val="FFFF00"/>
            </a:solidFill>
            <a:latin typeface="微软雅黑" pitchFamily="34" charset="-122"/>
            <a:ea typeface="微软雅黑" pitchFamily="34" charset="-122"/>
          </a:endParaRPr>
        </a:p>
        <a:p>
          <a:pPr lvl="0" algn="ctr" defTabSz="622300">
            <a:lnSpc>
              <a:spcPct val="100000"/>
            </a:lnSpc>
            <a:spcBef>
              <a:spcPct val="0"/>
            </a:spcBef>
            <a:spcAft>
              <a:spcPct val="35000"/>
            </a:spcAft>
          </a:pPr>
          <a:r>
            <a:rPr lang="zh-CN" altLang="en-US" sz="1400" b="1" kern="1200" dirty="0">
              <a:solidFill>
                <a:srgbClr val="FFFF00"/>
              </a:solidFill>
              <a:latin typeface="微软雅黑" pitchFamily="34" charset="-122"/>
              <a:ea typeface="微软雅黑" pitchFamily="34" charset="-122"/>
            </a:rPr>
            <a:t>如：金相大赛、材冠杯</a:t>
          </a:r>
        </a:p>
      </dsp:txBody>
      <dsp:txXfrm>
        <a:off x="482784" y="19050"/>
        <a:ext cx="1976861" cy="692462"/>
      </dsp:txXfrm>
    </dsp:sp>
    <dsp:sp modelId="{FDF58DA2-ECB1-4C65-92AE-8F8146F0F52B}">
      <dsp:nvSpPr>
        <dsp:cNvPr id="0" name=""/>
        <dsp:cNvSpPr/>
      </dsp:nvSpPr>
      <dsp:spPr>
        <a:xfrm>
          <a:off x="2582946" y="19050"/>
          <a:ext cx="2097573" cy="692462"/>
        </a:xfrm>
        <a:prstGeom prst="chevron">
          <a:avLst/>
        </a:prstGeom>
        <a:solidFill>
          <a:srgbClr val="99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CN" altLang="en-US" sz="1400" b="1" kern="1200" dirty="0">
              <a:solidFill>
                <a:srgbClr val="FFFF00"/>
              </a:solidFill>
              <a:latin typeface="微软雅黑" pitchFamily="34" charset="-122"/>
              <a:ea typeface="微软雅黑" pitchFamily="34" charset="-122"/>
            </a:rPr>
            <a:t>市</a:t>
          </a:r>
          <a:r>
            <a:rPr lang="en-US" altLang="zh-CN" sz="1400" b="1" kern="1200" dirty="0">
              <a:solidFill>
                <a:srgbClr val="FFFF00"/>
              </a:solidFill>
              <a:latin typeface="微软雅黑" pitchFamily="34" charset="-122"/>
              <a:ea typeface="微软雅黑" pitchFamily="34" charset="-122"/>
            </a:rPr>
            <a:t>/</a:t>
          </a:r>
          <a:r>
            <a:rPr lang="zh-CN" altLang="en-US" sz="1400" b="1" kern="1200" dirty="0">
              <a:solidFill>
                <a:srgbClr val="FFFF00"/>
              </a:solidFill>
              <a:latin typeface="微软雅黑" pitchFamily="34" charset="-122"/>
              <a:ea typeface="微软雅黑" pitchFamily="34" charset="-122"/>
            </a:rPr>
            <a:t>校级科创赛事</a:t>
          </a:r>
          <a:endParaRPr lang="en-US" altLang="zh-CN" sz="1400" b="1" kern="1200" dirty="0">
            <a:solidFill>
              <a:srgbClr val="FFFF00"/>
            </a:solidFill>
            <a:latin typeface="微软雅黑" pitchFamily="34" charset="-122"/>
            <a:ea typeface="微软雅黑" pitchFamily="34" charset="-122"/>
          </a:endParaRPr>
        </a:p>
        <a:p>
          <a:pPr lvl="0" algn="ctr" defTabSz="622300">
            <a:lnSpc>
              <a:spcPct val="90000"/>
            </a:lnSpc>
            <a:spcBef>
              <a:spcPct val="0"/>
            </a:spcBef>
            <a:spcAft>
              <a:spcPct val="35000"/>
            </a:spcAft>
          </a:pPr>
          <a:r>
            <a:rPr lang="zh-CN" altLang="en-US" sz="1400" b="1" kern="1200" dirty="0">
              <a:solidFill>
                <a:srgbClr val="FFFF00"/>
              </a:solidFill>
              <a:latin typeface="微软雅黑" pitchFamily="34" charset="-122"/>
              <a:ea typeface="微软雅黑" pitchFamily="34" charset="-122"/>
            </a:rPr>
            <a:t>如：自强杯</a:t>
          </a:r>
        </a:p>
      </dsp:txBody>
      <dsp:txXfrm>
        <a:off x="2929177" y="19050"/>
        <a:ext cx="1405111" cy="692462"/>
      </dsp:txXfrm>
    </dsp:sp>
    <dsp:sp modelId="{CF34261A-0C23-4F77-93F7-91E8B0599856}">
      <dsp:nvSpPr>
        <dsp:cNvPr id="0" name=""/>
        <dsp:cNvSpPr/>
      </dsp:nvSpPr>
      <dsp:spPr>
        <a:xfrm>
          <a:off x="4421142" y="9522"/>
          <a:ext cx="2544299" cy="692462"/>
        </a:xfrm>
        <a:prstGeom prst="chevron">
          <a:avLst/>
        </a:prstGeom>
        <a:solidFill>
          <a:srgbClr val="99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CN" altLang="en-US" sz="1400" b="1" kern="1200" dirty="0">
              <a:solidFill>
                <a:srgbClr val="FFFF00"/>
              </a:solidFill>
              <a:latin typeface="微软雅黑" pitchFamily="34" charset="-122"/>
              <a:ea typeface="微软雅黑" pitchFamily="34" charset="-122"/>
            </a:rPr>
            <a:t>全国科创赛事</a:t>
          </a:r>
          <a:endParaRPr lang="en-US" altLang="zh-CN" sz="1400" b="1" kern="1200" dirty="0">
            <a:solidFill>
              <a:srgbClr val="FFFF00"/>
            </a:solidFill>
            <a:latin typeface="微软雅黑" pitchFamily="34" charset="-122"/>
            <a:ea typeface="微软雅黑" pitchFamily="34" charset="-122"/>
          </a:endParaRPr>
        </a:p>
        <a:p>
          <a:pPr lvl="0" algn="ctr" defTabSz="622300">
            <a:lnSpc>
              <a:spcPct val="90000"/>
            </a:lnSpc>
            <a:spcBef>
              <a:spcPct val="0"/>
            </a:spcBef>
            <a:spcAft>
              <a:spcPct val="35000"/>
            </a:spcAft>
          </a:pPr>
          <a:r>
            <a:rPr lang="zh-CN" altLang="en-US" sz="1400" b="1" kern="1200" dirty="0">
              <a:solidFill>
                <a:srgbClr val="FFFF00"/>
              </a:solidFill>
              <a:latin typeface="微软雅黑" pitchFamily="34" charset="-122"/>
              <a:ea typeface="微软雅黑" pitchFamily="34" charset="-122"/>
            </a:rPr>
            <a:t>如：挑战杯</a:t>
          </a:r>
        </a:p>
      </dsp:txBody>
      <dsp:txXfrm>
        <a:off x="4767373" y="9522"/>
        <a:ext cx="1851837" cy="692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64582-B02B-409B-87A5-E978B9BA4608}" type="datetimeFigureOut">
              <a:rPr lang="zh-CN" altLang="en-US" smtClean="0"/>
              <a:pPr/>
              <a:t>2018/5/29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D051E-670D-44B5-AFC7-DAC6AEBD1471}" type="slidenum">
              <a:rPr lang="zh-CN" altLang="en-US" smtClean="0"/>
              <a:pPr/>
              <a:t>‹#›</a:t>
            </a:fld>
            <a:endParaRPr lang="zh-CN" altLang="en-US"/>
          </a:p>
        </p:txBody>
      </p:sp>
    </p:spTree>
    <p:extLst>
      <p:ext uri="{BB962C8B-B14F-4D97-AF65-F5344CB8AC3E}">
        <p14:creationId xmlns:p14="http://schemas.microsoft.com/office/powerpoint/2010/main" val="282882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AED051E-670D-44B5-AFC7-DAC6AEBD1471}" type="slidenum">
              <a:rPr lang="zh-CN" altLang="en-US" smtClean="0"/>
              <a:pPr/>
              <a:t>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p:sp>
      <p:sp>
        <p:nvSpPr>
          <p:cNvPr id="23555" name="备注占位符 2"/>
          <p:cNvSpPr>
            <a:spLocks noGrp="1"/>
          </p:cNvSpPr>
          <p:nvPr>
            <p:ph type="body" idx="1"/>
          </p:nvPr>
        </p:nvSpPr>
        <p:spPr bwMode="auto">
          <a:xfrm>
            <a:off x="685480" y="4400000"/>
            <a:ext cx="5487041" cy="3601736"/>
          </a:xfrm>
          <a:prstGeom prst="rect">
            <a:avLst/>
          </a:prstGeom>
          <a:noFill/>
          <a:ln>
            <a:miter lim="800000"/>
            <a:headEnd/>
            <a:tailEnd/>
          </a:ln>
        </p:spPr>
        <p:txBody>
          <a:bodyPr/>
          <a:lstStyle/>
          <a:p>
            <a:endParaRPr lang="zh-CN" altLang="en-US"/>
          </a:p>
        </p:txBody>
      </p:sp>
      <p:sp>
        <p:nvSpPr>
          <p:cNvPr id="23556" name="灯片编号占位符 3"/>
          <p:cNvSpPr>
            <a:spLocks noGrp="1"/>
          </p:cNvSpPr>
          <p:nvPr>
            <p:ph type="sldNum" sz="quarter" idx="5"/>
          </p:nvPr>
        </p:nvSpPr>
        <p:spPr>
          <a:noFill/>
        </p:spPr>
        <p:txBody>
          <a:bodyPr/>
          <a:lstStyle/>
          <a:p>
            <a:fld id="{A22CED39-482B-4056-8BF6-1349B98F1A82}" type="slidenum">
              <a:rPr lang="zh-CN" altLang="en-US"/>
              <a:pPr/>
              <a:t>11</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p:sp>
      <p:sp>
        <p:nvSpPr>
          <p:cNvPr id="66563" name="备注占位符 2"/>
          <p:cNvSpPr>
            <a:spLocks noGrp="1"/>
          </p:cNvSpPr>
          <p:nvPr>
            <p:ph type="body" idx="1"/>
          </p:nvPr>
        </p:nvSpPr>
        <p:spPr bwMode="auto">
          <a:xfrm>
            <a:off x="685480" y="4344135"/>
            <a:ext cx="5487041" cy="4114800"/>
          </a:xfrm>
          <a:prstGeom prst="rect">
            <a:avLst/>
          </a:prstGeom>
          <a:noFill/>
          <a:ln>
            <a:miter lim="800000"/>
            <a:headEnd/>
            <a:tailEnd/>
          </a:ln>
        </p:spPr>
        <p:txBody>
          <a:bodyPr/>
          <a:lstStyle/>
          <a:p>
            <a:endParaRPr lang="zh-CN" altLang="en-US">
              <a:latin typeface="Arial" charset="0"/>
            </a:endParaRPr>
          </a:p>
        </p:txBody>
      </p:sp>
      <p:sp>
        <p:nvSpPr>
          <p:cNvPr id="66564" name="灯片编号占位符 3"/>
          <p:cNvSpPr>
            <a:spLocks noGrp="1"/>
          </p:cNvSpPr>
          <p:nvPr>
            <p:ph type="sldNum" sz="quarter" idx="5"/>
          </p:nvPr>
        </p:nvSpPr>
        <p:spPr>
          <a:noFill/>
        </p:spPr>
        <p:txBody>
          <a:bodyPr/>
          <a:lstStyle/>
          <a:p>
            <a:fld id="{05CA9A40-89CE-43B0-B1E1-027BB15A3CA7}" type="slidenum">
              <a:rPr lang="zh-CN" altLang="en-US" smtClean="0"/>
              <a:pPr/>
              <a:t>20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7" descr="ppt封面底色16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61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白色logo中英文"/>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47" y="148590"/>
            <a:ext cx="1152525" cy="240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213043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6"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7"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8" name="灯片编号占位符 5"/>
          <p:cNvSpPr>
            <a:spLocks noGrp="1"/>
          </p:cNvSpPr>
          <p:nvPr>
            <p:ph type="sldNum" sz="quarter" idx="12"/>
          </p:nvPr>
        </p:nvSpPr>
        <p:spPr/>
        <p:txBody>
          <a:bodyPr/>
          <a:lstStyle>
            <a:lvl1pPr>
              <a:defRPr smtClean="0"/>
            </a:lvl1pPr>
          </a:lstStyle>
          <a:p>
            <a:pPr>
              <a:defRPr/>
            </a:pPr>
            <a:fld id="{E641D114-5357-401D-BA57-BCD8825E2A46}"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39418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68C1B1EE-48DE-45D4-ABB4-0FC54514C094}"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11365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7"/>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7"/>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F264A333-D4BC-44B6-9834-BC097BA39F47}"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761836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灯片编号占位符 2"/>
          <p:cNvSpPr>
            <a:spLocks noGrp="1"/>
          </p:cNvSpPr>
          <p:nvPr>
            <p:ph type="sldNum" sz="quarter" idx="10"/>
          </p:nvPr>
        </p:nvSpPr>
        <p:spPr>
          <a:xfrm>
            <a:off x="7239000" y="6339840"/>
            <a:ext cx="1905000" cy="457200"/>
          </a:xfrm>
        </p:spPr>
        <p:txBody>
          <a:bodyPr/>
          <a:lstStyle>
            <a:lvl1pPr>
              <a:defRPr smtClean="0">
                <a:latin typeface="黑体" pitchFamily="49" charset="-122"/>
                <a:ea typeface="黑体" pitchFamily="49" charset="-122"/>
              </a:defRPr>
            </a:lvl1pPr>
          </a:lstStyle>
          <a:p>
            <a:pPr>
              <a:defRPr/>
            </a:pPr>
            <a:fld id="{8AED8C80-5AD8-400F-B334-429B76095980}" type="slidenum">
              <a:rPr lang="en-US" altLang="zh-CN">
                <a:solidFill>
                  <a:srgbClr val="000000"/>
                </a:solidFill>
              </a:rPr>
              <a:pPr>
                <a:defRPr/>
              </a:pPr>
              <a:t>‹#›</a:t>
            </a:fld>
            <a:endParaRPr lang="en-US" altLang="zh-CN">
              <a:solidFill>
                <a:srgbClr val="000000"/>
              </a:solidFill>
            </a:endParaRPr>
          </a:p>
        </p:txBody>
      </p:sp>
      <p:sp>
        <p:nvSpPr>
          <p:cNvPr id="3" name="日期占位符 3"/>
          <p:cNvSpPr>
            <a:spLocks noGrp="1"/>
          </p:cNvSpPr>
          <p:nvPr>
            <p:ph type="dt" sz="half" idx="11"/>
          </p:nvPr>
        </p:nvSpPr>
        <p:spPr>
          <a:xfrm>
            <a:off x="685800" y="6248400"/>
            <a:ext cx="1905000" cy="457200"/>
          </a:xfrm>
        </p:spPr>
        <p:txBody>
          <a:bodyPr/>
          <a:lstStyle>
            <a:lvl1pPr>
              <a:defRPr>
                <a:latin typeface="黑体" pitchFamily="49" charset="-122"/>
                <a:ea typeface="黑体" pitchFamily="49" charset="-122"/>
              </a:defRPr>
            </a:lvl1pPr>
          </a:lstStyle>
          <a:p>
            <a:pPr>
              <a:defRPr/>
            </a:pPr>
            <a:endParaRPr lang="en-US" altLang="zh-CN">
              <a:solidFill>
                <a:srgbClr val="000000"/>
              </a:solidFill>
            </a:endParaRPr>
          </a:p>
        </p:txBody>
      </p:sp>
      <p:sp>
        <p:nvSpPr>
          <p:cNvPr id="4" name="页脚占位符 4"/>
          <p:cNvSpPr>
            <a:spLocks noGrp="1"/>
          </p:cNvSpPr>
          <p:nvPr>
            <p:ph type="ftr" sz="quarter" idx="12"/>
          </p:nvPr>
        </p:nvSpPr>
        <p:spPr>
          <a:xfrm>
            <a:off x="3124200" y="6248400"/>
            <a:ext cx="2895600" cy="457200"/>
          </a:xfrm>
        </p:spPr>
        <p:txBody>
          <a:bodyPr/>
          <a:lstStyle>
            <a:lvl1pPr>
              <a:defRPr>
                <a:latin typeface="黑体" pitchFamily="49" charset="-122"/>
                <a:ea typeface="黑体" pitchFamily="49" charset="-122"/>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180500764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7" descr="ppt封面底色16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61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白色logo中英文"/>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43" y="148590"/>
            <a:ext cx="1152525" cy="240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2130433"/>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6"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7"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8" name="灯片编号占位符 5"/>
          <p:cNvSpPr>
            <a:spLocks noGrp="1"/>
          </p:cNvSpPr>
          <p:nvPr>
            <p:ph type="sldNum" sz="quarter" idx="12"/>
          </p:nvPr>
        </p:nvSpPr>
        <p:spPr/>
        <p:txBody>
          <a:bodyPr/>
          <a:lstStyle>
            <a:lvl1pPr>
              <a:defRPr smtClean="0"/>
            </a:lvl1pPr>
          </a:lstStyle>
          <a:p>
            <a:pPr>
              <a:defRPr/>
            </a:pPr>
            <a:fld id="{E641D114-5357-401D-BA57-BCD8825E2A46}"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8125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2FC7146C-D738-43B9-ACFE-5116FEA81E21}"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4176610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3"/>
            <a:ext cx="7772400" cy="136207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A7E552E2-238C-4775-9322-6331C74AD812}"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703561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D036C53B-3517-4F64-A610-D62C390E39AA}"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09034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9" name="灯片编号占位符 8"/>
          <p:cNvSpPr>
            <a:spLocks noGrp="1"/>
          </p:cNvSpPr>
          <p:nvPr>
            <p:ph type="sldNum" sz="quarter" idx="12"/>
          </p:nvPr>
        </p:nvSpPr>
        <p:spPr/>
        <p:txBody>
          <a:bodyPr/>
          <a:lstStyle>
            <a:lvl1pPr>
              <a:defRPr smtClean="0"/>
            </a:lvl1pPr>
          </a:lstStyle>
          <a:p>
            <a:pPr>
              <a:defRPr/>
            </a:pPr>
            <a:fld id="{13A94A44-21B5-4164-AC8F-0E5A9745B5E0}"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838991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5" name="灯片编号占位符 4"/>
          <p:cNvSpPr>
            <a:spLocks noGrp="1"/>
          </p:cNvSpPr>
          <p:nvPr>
            <p:ph type="sldNum" sz="quarter" idx="12"/>
          </p:nvPr>
        </p:nvSpPr>
        <p:spPr/>
        <p:txBody>
          <a:bodyPr/>
          <a:lstStyle>
            <a:lvl1pPr>
              <a:defRPr smtClean="0"/>
            </a:lvl1pPr>
          </a:lstStyle>
          <a:p>
            <a:pPr>
              <a:defRPr/>
            </a:pPr>
            <a:fld id="{1F8FB4EC-5FD3-4A0C-B7C8-1724B1BB5722}"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408917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4" name="灯片编号占位符 3"/>
          <p:cNvSpPr>
            <a:spLocks noGrp="1"/>
          </p:cNvSpPr>
          <p:nvPr>
            <p:ph type="sldNum" sz="quarter" idx="12"/>
          </p:nvPr>
        </p:nvSpPr>
        <p:spPr/>
        <p:txBody>
          <a:bodyPr/>
          <a:lstStyle>
            <a:lvl1pPr>
              <a:defRPr smtClean="0"/>
            </a:lvl1pPr>
          </a:lstStyle>
          <a:p>
            <a:pPr>
              <a:defRPr/>
            </a:pPr>
            <a:fld id="{556C817F-3DB8-481E-AA98-8707EEE788E2}"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176486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2FC7146C-D738-43B9-ACFE-5116FEA81E21}"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410692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1" y="273054"/>
            <a:ext cx="3008313"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1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0CDA0AEC-4D8C-4FE3-8123-D84F3F184A66}"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327277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itchFamily="34" charset="0"/>
            </a:endParaRPr>
          </a:p>
        </p:txBody>
      </p:sp>
      <p:sp>
        <p:nvSpPr>
          <p:cNvPr id="4" name="文本占位符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37B46DC2-1146-48CB-A7CF-66E181062974}"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149695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68C1B1EE-48DE-45D4-ABB4-0FC54514C094}"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500243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5"/>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5"/>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F264A333-D4BC-44B6-9834-BC097BA39F47}"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3303371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灯片编号占位符 2"/>
          <p:cNvSpPr>
            <a:spLocks noGrp="1"/>
          </p:cNvSpPr>
          <p:nvPr>
            <p:ph type="sldNum" sz="quarter" idx="10"/>
          </p:nvPr>
        </p:nvSpPr>
        <p:spPr>
          <a:xfrm>
            <a:off x="7239000" y="6339840"/>
            <a:ext cx="1905000" cy="457200"/>
          </a:xfrm>
        </p:spPr>
        <p:txBody>
          <a:bodyPr/>
          <a:lstStyle>
            <a:lvl1pPr>
              <a:defRPr smtClean="0">
                <a:latin typeface="黑体" pitchFamily="49" charset="-122"/>
                <a:ea typeface="黑体" pitchFamily="49" charset="-122"/>
              </a:defRPr>
            </a:lvl1pPr>
          </a:lstStyle>
          <a:p>
            <a:pPr>
              <a:defRPr/>
            </a:pPr>
            <a:fld id="{8AED8C80-5AD8-400F-B334-429B76095980}" type="slidenum">
              <a:rPr lang="en-US" altLang="zh-CN">
                <a:solidFill>
                  <a:srgbClr val="000000"/>
                </a:solidFill>
              </a:rPr>
              <a:pPr>
                <a:defRPr/>
              </a:pPr>
              <a:t>‹#›</a:t>
            </a:fld>
            <a:endParaRPr lang="en-US" altLang="zh-CN">
              <a:solidFill>
                <a:srgbClr val="000000"/>
              </a:solidFill>
            </a:endParaRPr>
          </a:p>
        </p:txBody>
      </p:sp>
      <p:sp>
        <p:nvSpPr>
          <p:cNvPr id="3" name="日期占位符 3"/>
          <p:cNvSpPr>
            <a:spLocks noGrp="1"/>
          </p:cNvSpPr>
          <p:nvPr>
            <p:ph type="dt" sz="half" idx="11"/>
          </p:nvPr>
        </p:nvSpPr>
        <p:spPr>
          <a:xfrm>
            <a:off x="685800" y="6248400"/>
            <a:ext cx="1905000" cy="457200"/>
          </a:xfrm>
        </p:spPr>
        <p:txBody>
          <a:bodyPr/>
          <a:lstStyle>
            <a:lvl1pPr>
              <a:defRPr>
                <a:latin typeface="黑体" pitchFamily="49" charset="-122"/>
                <a:ea typeface="黑体" pitchFamily="49" charset="-122"/>
              </a:defRPr>
            </a:lvl1pPr>
          </a:lstStyle>
          <a:p>
            <a:pPr>
              <a:defRPr/>
            </a:pPr>
            <a:endParaRPr lang="en-US" altLang="zh-CN">
              <a:solidFill>
                <a:srgbClr val="000000"/>
              </a:solidFill>
            </a:endParaRPr>
          </a:p>
        </p:txBody>
      </p:sp>
      <p:sp>
        <p:nvSpPr>
          <p:cNvPr id="4" name="页脚占位符 4"/>
          <p:cNvSpPr>
            <a:spLocks noGrp="1"/>
          </p:cNvSpPr>
          <p:nvPr>
            <p:ph type="ftr" sz="quarter" idx="12"/>
          </p:nvPr>
        </p:nvSpPr>
        <p:spPr>
          <a:xfrm>
            <a:off x="3124200" y="6248400"/>
            <a:ext cx="2895600" cy="457200"/>
          </a:xfrm>
        </p:spPr>
        <p:txBody>
          <a:bodyPr/>
          <a:lstStyle>
            <a:lvl1pPr>
              <a:defRPr>
                <a:latin typeface="黑体" pitchFamily="49" charset="-122"/>
                <a:ea typeface="黑体" pitchFamily="49" charset="-122"/>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008807196"/>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7" descr="ppt封面底色16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61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白色logo中英文"/>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239" y="148590"/>
            <a:ext cx="1152525" cy="240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2130430"/>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6"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7"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8" name="灯片编号占位符 5"/>
          <p:cNvSpPr>
            <a:spLocks noGrp="1"/>
          </p:cNvSpPr>
          <p:nvPr>
            <p:ph type="sldNum" sz="quarter" idx="12"/>
          </p:nvPr>
        </p:nvSpPr>
        <p:spPr/>
        <p:txBody>
          <a:bodyPr/>
          <a:lstStyle>
            <a:lvl1pPr>
              <a:defRPr smtClean="0"/>
            </a:lvl1pPr>
          </a:lstStyle>
          <a:p>
            <a:pPr>
              <a:defRPr/>
            </a:pPr>
            <a:fld id="{E641D114-5357-401D-BA57-BCD8825E2A46}"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15016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2FC7146C-D738-43B9-ACFE-5116FEA81E21}"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320498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3"/>
            <a:ext cx="7772400" cy="136207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A7E552E2-238C-4775-9322-6331C74AD812}"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053273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D036C53B-3517-4F64-A610-D62C390E39AA}"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906170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9" name="灯片编号占位符 8"/>
          <p:cNvSpPr>
            <a:spLocks noGrp="1"/>
          </p:cNvSpPr>
          <p:nvPr>
            <p:ph type="sldNum" sz="quarter" idx="12"/>
          </p:nvPr>
        </p:nvSpPr>
        <p:spPr/>
        <p:txBody>
          <a:bodyPr/>
          <a:lstStyle>
            <a:lvl1pPr>
              <a:defRPr smtClean="0"/>
            </a:lvl1pPr>
          </a:lstStyle>
          <a:p>
            <a:pPr>
              <a:defRPr/>
            </a:pPr>
            <a:fld id="{13A94A44-21B5-4164-AC8F-0E5A9745B5E0}"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400486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3"/>
            <a:ext cx="7772400" cy="136207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A7E552E2-238C-4775-9322-6331C74AD812}"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4003502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5" name="灯片编号占位符 4"/>
          <p:cNvSpPr>
            <a:spLocks noGrp="1"/>
          </p:cNvSpPr>
          <p:nvPr>
            <p:ph type="sldNum" sz="quarter" idx="12"/>
          </p:nvPr>
        </p:nvSpPr>
        <p:spPr/>
        <p:txBody>
          <a:bodyPr/>
          <a:lstStyle>
            <a:lvl1pPr>
              <a:defRPr smtClean="0"/>
            </a:lvl1pPr>
          </a:lstStyle>
          <a:p>
            <a:pPr>
              <a:defRPr/>
            </a:pPr>
            <a:fld id="{1F8FB4EC-5FD3-4A0C-B7C8-1724B1BB5722}"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1412558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4" name="灯片编号占位符 3"/>
          <p:cNvSpPr>
            <a:spLocks noGrp="1"/>
          </p:cNvSpPr>
          <p:nvPr>
            <p:ph type="sldNum" sz="quarter" idx="12"/>
          </p:nvPr>
        </p:nvSpPr>
        <p:spPr/>
        <p:txBody>
          <a:bodyPr/>
          <a:lstStyle>
            <a:lvl1pPr>
              <a:defRPr smtClean="0"/>
            </a:lvl1pPr>
          </a:lstStyle>
          <a:p>
            <a:pPr>
              <a:defRPr/>
            </a:pPr>
            <a:fld id="{556C817F-3DB8-481E-AA98-8707EEE788E2}"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610604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2"/>
            <a:ext cx="3008313"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7"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0CDA0AEC-4D8C-4FE3-8123-D84F3F184A66}"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1742329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itchFamily="34" charset="0"/>
            </a:endParaRPr>
          </a:p>
        </p:txBody>
      </p:sp>
      <p:sp>
        <p:nvSpPr>
          <p:cNvPr id="4" name="文本占位符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37B46DC2-1146-48CB-A7CF-66E181062974}"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564516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68C1B1EE-48DE-45D4-ABB4-0FC54514C094}"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3685870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2"/>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smtClean="0"/>
            </a:lvl1pPr>
          </a:lstStyle>
          <a:p>
            <a:pPr>
              <a:defRPr/>
            </a:pPr>
            <a:fld id="{F264A333-D4BC-44B6-9834-BC097BA39F47}"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993683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灯片编号占位符 2"/>
          <p:cNvSpPr>
            <a:spLocks noGrp="1"/>
          </p:cNvSpPr>
          <p:nvPr>
            <p:ph type="sldNum" sz="quarter" idx="10"/>
          </p:nvPr>
        </p:nvSpPr>
        <p:spPr>
          <a:xfrm>
            <a:off x="7239000" y="6339840"/>
            <a:ext cx="1905000" cy="457200"/>
          </a:xfrm>
        </p:spPr>
        <p:txBody>
          <a:bodyPr/>
          <a:lstStyle>
            <a:lvl1pPr>
              <a:defRPr smtClean="0">
                <a:latin typeface="黑体" pitchFamily="49" charset="-122"/>
                <a:ea typeface="黑体" pitchFamily="49" charset="-122"/>
              </a:defRPr>
            </a:lvl1pPr>
          </a:lstStyle>
          <a:p>
            <a:pPr>
              <a:defRPr/>
            </a:pPr>
            <a:fld id="{8AED8C80-5AD8-400F-B334-429B76095980}" type="slidenum">
              <a:rPr lang="en-US" altLang="zh-CN">
                <a:solidFill>
                  <a:srgbClr val="000000"/>
                </a:solidFill>
              </a:rPr>
              <a:pPr>
                <a:defRPr/>
              </a:pPr>
              <a:t>‹#›</a:t>
            </a:fld>
            <a:endParaRPr lang="en-US" altLang="zh-CN">
              <a:solidFill>
                <a:srgbClr val="000000"/>
              </a:solidFill>
            </a:endParaRPr>
          </a:p>
        </p:txBody>
      </p:sp>
      <p:sp>
        <p:nvSpPr>
          <p:cNvPr id="3" name="日期占位符 3"/>
          <p:cNvSpPr>
            <a:spLocks noGrp="1"/>
          </p:cNvSpPr>
          <p:nvPr>
            <p:ph type="dt" sz="half" idx="11"/>
          </p:nvPr>
        </p:nvSpPr>
        <p:spPr>
          <a:xfrm>
            <a:off x="685800" y="6248400"/>
            <a:ext cx="1905000" cy="457200"/>
          </a:xfrm>
        </p:spPr>
        <p:txBody>
          <a:bodyPr/>
          <a:lstStyle>
            <a:lvl1pPr>
              <a:defRPr>
                <a:latin typeface="黑体" pitchFamily="49" charset="-122"/>
                <a:ea typeface="黑体" pitchFamily="49" charset="-122"/>
              </a:defRPr>
            </a:lvl1pPr>
          </a:lstStyle>
          <a:p>
            <a:pPr>
              <a:defRPr/>
            </a:pPr>
            <a:endParaRPr lang="en-US" altLang="zh-CN">
              <a:solidFill>
                <a:srgbClr val="000000"/>
              </a:solidFill>
            </a:endParaRPr>
          </a:p>
        </p:txBody>
      </p:sp>
      <p:sp>
        <p:nvSpPr>
          <p:cNvPr id="4" name="页脚占位符 4"/>
          <p:cNvSpPr>
            <a:spLocks noGrp="1"/>
          </p:cNvSpPr>
          <p:nvPr>
            <p:ph type="ftr" sz="quarter" idx="12"/>
          </p:nvPr>
        </p:nvSpPr>
        <p:spPr>
          <a:xfrm>
            <a:off x="3124200" y="6248400"/>
            <a:ext cx="2895600" cy="457200"/>
          </a:xfrm>
        </p:spPr>
        <p:txBody>
          <a:bodyPr/>
          <a:lstStyle>
            <a:lvl1pPr>
              <a:defRPr>
                <a:latin typeface="黑体" pitchFamily="49" charset="-122"/>
                <a:ea typeface="黑体" pitchFamily="49" charset="-122"/>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51110225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D036C53B-3517-4F64-A610-D62C390E39AA}"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183215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9" name="灯片编号占位符 8"/>
          <p:cNvSpPr>
            <a:spLocks noGrp="1"/>
          </p:cNvSpPr>
          <p:nvPr>
            <p:ph type="sldNum" sz="quarter" idx="12"/>
          </p:nvPr>
        </p:nvSpPr>
        <p:spPr/>
        <p:txBody>
          <a:bodyPr/>
          <a:lstStyle>
            <a:lvl1pPr>
              <a:defRPr smtClean="0"/>
            </a:lvl1pPr>
          </a:lstStyle>
          <a:p>
            <a:pPr>
              <a:defRPr/>
            </a:pPr>
            <a:fld id="{13A94A44-21B5-4164-AC8F-0E5A9745B5E0}"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382390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5" name="灯片编号占位符 4"/>
          <p:cNvSpPr>
            <a:spLocks noGrp="1"/>
          </p:cNvSpPr>
          <p:nvPr>
            <p:ph type="sldNum" sz="quarter" idx="12"/>
          </p:nvPr>
        </p:nvSpPr>
        <p:spPr/>
        <p:txBody>
          <a:bodyPr/>
          <a:lstStyle>
            <a:lvl1pPr>
              <a:defRPr smtClean="0"/>
            </a:lvl1pPr>
          </a:lstStyle>
          <a:p>
            <a:pPr>
              <a:defRPr/>
            </a:pPr>
            <a:fld id="{1F8FB4EC-5FD3-4A0C-B7C8-1724B1BB5722}"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185992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4" name="灯片编号占位符 3"/>
          <p:cNvSpPr>
            <a:spLocks noGrp="1"/>
          </p:cNvSpPr>
          <p:nvPr>
            <p:ph type="sldNum" sz="quarter" idx="12"/>
          </p:nvPr>
        </p:nvSpPr>
        <p:spPr/>
        <p:txBody>
          <a:bodyPr/>
          <a:lstStyle>
            <a:lvl1pPr>
              <a:defRPr smtClean="0"/>
            </a:lvl1pPr>
          </a:lstStyle>
          <a:p>
            <a:pPr>
              <a:defRPr/>
            </a:pPr>
            <a:fld id="{556C817F-3DB8-481E-AA98-8707EEE788E2}"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76576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5" y="273054"/>
            <a:ext cx="3008313"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0CDA0AEC-4D8C-4FE3-8123-D84F3F184A66}"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01715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itchFamily="34" charset="0"/>
            </a:endParaRPr>
          </a:p>
        </p:txBody>
      </p:sp>
      <p:sp>
        <p:nvSpPr>
          <p:cNvPr id="4" name="文本占位符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smtClean="0"/>
            </a:lvl1pPr>
          </a:lstStyle>
          <a:p>
            <a:pPr>
              <a:defRPr/>
            </a:pPr>
            <a:fld id="{37B46DC2-1146-48CB-A7CF-66E181062974}" type="slidenum">
              <a:rPr lang="zh-CN" altLang="en-US">
                <a:solidFill>
                  <a:srgbClr val="000000"/>
                </a:solidFill>
              </a:rPr>
              <a:pPr>
                <a:defRPr/>
              </a:pPr>
              <a:t>‹#›</a:t>
            </a:fld>
            <a:endParaRPr lang="en-US" altLang="zh-CN" sz="1800">
              <a:solidFill>
                <a:srgbClr val="000000"/>
              </a:solidFill>
            </a:endParaRPr>
          </a:p>
        </p:txBody>
      </p:sp>
    </p:spTree>
    <p:extLst>
      <p:ext uri="{BB962C8B-B14F-4D97-AF65-F5344CB8AC3E}">
        <p14:creationId xmlns:p14="http://schemas.microsoft.com/office/powerpoint/2010/main" val="285934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32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Arial" pitchFamily="34" charset="0"/>
              </a:rPr>
              <a:t>单击此处编辑母版标题样式</a:t>
            </a:r>
          </a:p>
        </p:txBody>
      </p:sp>
      <p:sp>
        <p:nvSpPr>
          <p:cNvPr id="1027" name="Rectangle 3"/>
          <p:cNvSpPr>
            <a:spLocks noGrp="1" noChangeArrowheads="1"/>
          </p:cNvSpPr>
          <p:nvPr>
            <p:ph type="body" idx="1"/>
          </p:nvPr>
        </p:nvSpPr>
        <p:spPr bwMode="auto">
          <a:xfrm>
            <a:off x="457200" y="1600200"/>
            <a:ext cx="822960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Arial" pitchFamily="34" charset="0"/>
              </a:rPr>
              <a:t>单击此处编辑母版文本样式</a:t>
            </a:r>
          </a:p>
          <a:p>
            <a:pPr lvl="1"/>
            <a:r>
              <a:rPr lang="zh-CN" altLang="en-US">
                <a:sym typeface="Arial" pitchFamily="34" charset="0"/>
              </a:rPr>
              <a:t>第二级</a:t>
            </a:r>
          </a:p>
          <a:p>
            <a:pPr lvl="2"/>
            <a:r>
              <a:rPr lang="zh-CN" altLang="en-US">
                <a:sym typeface="Arial" pitchFamily="34" charset="0"/>
              </a:rPr>
              <a:t>第三级</a:t>
            </a:r>
          </a:p>
          <a:p>
            <a:pPr lvl="3"/>
            <a:r>
              <a:rPr lang="zh-CN" altLang="en-US">
                <a:sym typeface="Arial" pitchFamily="34" charset="0"/>
              </a:rPr>
              <a:t>第四级</a:t>
            </a:r>
          </a:p>
          <a:p>
            <a:pPr lvl="4"/>
            <a:r>
              <a:rPr lang="zh-CN" altLang="en-US">
                <a:sym typeface="Arial" pitchFamily="34" charset="0"/>
              </a:rPr>
              <a:t>第五级</a:t>
            </a:r>
          </a:p>
        </p:txBody>
      </p:sp>
      <p:sp>
        <p:nvSpPr>
          <p:cNvPr id="1028" name="Rectangle 4"/>
          <p:cNvSpPr>
            <a:spLocks noGrp="1" noChangeArrowheads="1"/>
          </p:cNvSpPr>
          <p:nvPr>
            <p:ph type="dt" sz="half" idx="2"/>
          </p:nvPr>
        </p:nvSpPr>
        <p:spPr bwMode="auto">
          <a:xfrm>
            <a:off x="457200" y="6244594"/>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defRPr>
            </a:lvl1pPr>
          </a:lstStyle>
          <a:p>
            <a:pPr eaLnBrk="0" fontAlgn="base" hangingPunct="0">
              <a:spcBef>
                <a:spcPct val="0"/>
              </a:spcBef>
              <a:spcAft>
                <a:spcPct val="0"/>
              </a:spcAft>
              <a:defRPr/>
            </a:pPr>
            <a:endParaRPr lang="zh-CN" altLang="en-US">
              <a:solidFill>
                <a:srgbClr val="000000"/>
              </a:solidFill>
            </a:endParaRPr>
          </a:p>
        </p:txBody>
      </p:sp>
      <p:sp>
        <p:nvSpPr>
          <p:cNvPr id="1029" name="Rectangle 5"/>
          <p:cNvSpPr>
            <a:spLocks noGrp="1" noChangeArrowheads="1"/>
          </p:cNvSpPr>
          <p:nvPr>
            <p:ph type="ftr" sz="quarter" idx="3"/>
          </p:nvPr>
        </p:nvSpPr>
        <p:spPr bwMode="auto">
          <a:xfrm>
            <a:off x="3124200" y="6244594"/>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defRPr>
            </a:lvl1pPr>
          </a:lstStyle>
          <a:p>
            <a:pPr eaLnBrk="0" fontAlgn="base" hangingPunct="0">
              <a:spcBef>
                <a:spcPct val="0"/>
              </a:spcBef>
              <a:spcAft>
                <a:spcPct val="0"/>
              </a:spcAft>
              <a:defRPr/>
            </a:pPr>
            <a:endParaRPr lang="zh-CN" altLang="en-US">
              <a:solidFill>
                <a:srgbClr val="000000"/>
              </a:solidFill>
            </a:endParaRPr>
          </a:p>
        </p:txBody>
      </p:sp>
      <p:sp>
        <p:nvSpPr>
          <p:cNvPr id="1030" name="Rectangle 6"/>
          <p:cNvSpPr>
            <a:spLocks noGrp="1" noChangeArrowheads="1"/>
          </p:cNvSpPr>
          <p:nvPr>
            <p:ph type="sldNum" sz="quarter" idx="4"/>
          </p:nvPr>
        </p:nvSpPr>
        <p:spPr bwMode="auto">
          <a:xfrm>
            <a:off x="6553200" y="6244594"/>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9BA0ED3D-22A5-4229-A7E9-29C79650311B}" type="slidenum">
              <a:rPr lang="zh-CN" altLang="en-US">
                <a:solidFill>
                  <a:srgbClr val="000000"/>
                </a:solidFill>
              </a:rPr>
              <a:pPr eaLnBrk="0" fontAlgn="base" hangingPunct="0">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771796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Arial" pitchFamily="34" charset="0"/>
        </a:defRPr>
      </a:lvl1pPr>
      <a:lvl2pPr marL="742950" indent="-285750" algn="l" defTabSz="0" rtl="0" eaLnBrk="0" fontAlgn="base" hangingPunct="0">
        <a:spcBef>
          <a:spcPct val="20000"/>
        </a:spcBef>
        <a:spcAft>
          <a:spcPct val="0"/>
        </a:spcAft>
        <a:buFont typeface="Arial" pitchFamily="34" charset="0"/>
        <a:buChar char="–"/>
        <a:defRPr sz="2800">
          <a:solidFill>
            <a:schemeClr val="tx1"/>
          </a:solidFill>
          <a:latin typeface="+mn-lt"/>
          <a:ea typeface="+mn-ea"/>
          <a:sym typeface="Arial"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chemeClr val="tx1"/>
          </a:solidFill>
          <a:latin typeface="+mn-lt"/>
          <a:ea typeface="+mn-ea"/>
          <a:sym typeface="Arial"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32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Arial" pitchFamily="34" charset="0"/>
              </a:rPr>
              <a:t>单击此处编辑母版标题样式</a:t>
            </a:r>
          </a:p>
        </p:txBody>
      </p:sp>
      <p:sp>
        <p:nvSpPr>
          <p:cNvPr id="1027" name="Rectangle 3"/>
          <p:cNvSpPr>
            <a:spLocks noGrp="1" noChangeArrowheads="1"/>
          </p:cNvSpPr>
          <p:nvPr>
            <p:ph type="body" idx="1"/>
          </p:nvPr>
        </p:nvSpPr>
        <p:spPr bwMode="auto">
          <a:xfrm>
            <a:off x="457200" y="1600200"/>
            <a:ext cx="822960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Arial" pitchFamily="34" charset="0"/>
              </a:rPr>
              <a:t>单击此处编辑母版文本样式</a:t>
            </a:r>
          </a:p>
          <a:p>
            <a:pPr lvl="1"/>
            <a:r>
              <a:rPr lang="zh-CN" altLang="en-US">
                <a:sym typeface="Arial" pitchFamily="34" charset="0"/>
              </a:rPr>
              <a:t>第二级</a:t>
            </a:r>
          </a:p>
          <a:p>
            <a:pPr lvl="2"/>
            <a:r>
              <a:rPr lang="zh-CN" altLang="en-US">
                <a:sym typeface="Arial" pitchFamily="34" charset="0"/>
              </a:rPr>
              <a:t>第三级</a:t>
            </a:r>
          </a:p>
          <a:p>
            <a:pPr lvl="3"/>
            <a:r>
              <a:rPr lang="zh-CN" altLang="en-US">
                <a:sym typeface="Arial" pitchFamily="34" charset="0"/>
              </a:rPr>
              <a:t>第四级</a:t>
            </a:r>
          </a:p>
          <a:p>
            <a:pPr lvl="4"/>
            <a:r>
              <a:rPr lang="zh-CN" altLang="en-US">
                <a:sym typeface="Arial" pitchFamily="34" charset="0"/>
              </a:rPr>
              <a:t>第五级</a:t>
            </a:r>
          </a:p>
        </p:txBody>
      </p:sp>
      <p:sp>
        <p:nvSpPr>
          <p:cNvPr id="1028" name="Rectangle 4"/>
          <p:cNvSpPr>
            <a:spLocks noGrp="1" noChangeArrowheads="1"/>
          </p:cNvSpPr>
          <p:nvPr>
            <p:ph type="dt" sz="half" idx="2"/>
          </p:nvPr>
        </p:nvSpPr>
        <p:spPr bwMode="auto">
          <a:xfrm>
            <a:off x="457200" y="6244593"/>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defRPr>
            </a:lvl1pPr>
          </a:lstStyle>
          <a:p>
            <a:pPr eaLnBrk="0" fontAlgn="base" hangingPunct="0">
              <a:spcBef>
                <a:spcPct val="0"/>
              </a:spcBef>
              <a:spcAft>
                <a:spcPct val="0"/>
              </a:spcAft>
              <a:defRPr/>
            </a:pPr>
            <a:endParaRPr lang="zh-CN" altLang="en-US">
              <a:solidFill>
                <a:srgbClr val="000000"/>
              </a:solidFill>
            </a:endParaRPr>
          </a:p>
        </p:txBody>
      </p:sp>
      <p:sp>
        <p:nvSpPr>
          <p:cNvPr id="1029" name="Rectangle 5"/>
          <p:cNvSpPr>
            <a:spLocks noGrp="1" noChangeArrowheads="1"/>
          </p:cNvSpPr>
          <p:nvPr>
            <p:ph type="ftr" sz="quarter" idx="3"/>
          </p:nvPr>
        </p:nvSpPr>
        <p:spPr bwMode="auto">
          <a:xfrm>
            <a:off x="3124200" y="6244593"/>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defRPr>
            </a:lvl1pPr>
          </a:lstStyle>
          <a:p>
            <a:pPr eaLnBrk="0" fontAlgn="base" hangingPunct="0">
              <a:spcBef>
                <a:spcPct val="0"/>
              </a:spcBef>
              <a:spcAft>
                <a:spcPct val="0"/>
              </a:spcAft>
              <a:defRPr/>
            </a:pPr>
            <a:endParaRPr lang="zh-CN" altLang="en-US">
              <a:solidFill>
                <a:srgbClr val="000000"/>
              </a:solidFill>
            </a:endParaRPr>
          </a:p>
        </p:txBody>
      </p:sp>
      <p:sp>
        <p:nvSpPr>
          <p:cNvPr id="1030" name="Rectangle 6"/>
          <p:cNvSpPr>
            <a:spLocks noGrp="1" noChangeArrowheads="1"/>
          </p:cNvSpPr>
          <p:nvPr>
            <p:ph type="sldNum" sz="quarter" idx="4"/>
          </p:nvPr>
        </p:nvSpPr>
        <p:spPr bwMode="auto">
          <a:xfrm>
            <a:off x="6553200" y="6244593"/>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9BA0ED3D-22A5-4229-A7E9-29C79650311B}" type="slidenum">
              <a:rPr lang="zh-CN" altLang="en-US">
                <a:solidFill>
                  <a:srgbClr val="000000"/>
                </a:solidFill>
              </a:rPr>
              <a:pPr eaLnBrk="0" fontAlgn="base" hangingPunct="0">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8513865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Arial" pitchFamily="34" charset="0"/>
        </a:defRPr>
      </a:lvl1pPr>
      <a:lvl2pPr marL="742950" indent="-285750" algn="l" defTabSz="0" rtl="0" eaLnBrk="0" fontAlgn="base" hangingPunct="0">
        <a:spcBef>
          <a:spcPct val="20000"/>
        </a:spcBef>
        <a:spcAft>
          <a:spcPct val="0"/>
        </a:spcAft>
        <a:buFont typeface="Arial" pitchFamily="34" charset="0"/>
        <a:buChar char="–"/>
        <a:defRPr sz="2800">
          <a:solidFill>
            <a:schemeClr val="tx1"/>
          </a:solidFill>
          <a:latin typeface="+mn-lt"/>
          <a:ea typeface="+mn-ea"/>
          <a:sym typeface="Arial"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chemeClr val="tx1"/>
          </a:solidFill>
          <a:latin typeface="+mn-lt"/>
          <a:ea typeface="+mn-ea"/>
          <a:sym typeface="Arial"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32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Arial" pitchFamily="34" charset="0"/>
              </a:rPr>
              <a:t>单击此处编辑母版标题样式</a:t>
            </a:r>
          </a:p>
        </p:txBody>
      </p:sp>
      <p:sp>
        <p:nvSpPr>
          <p:cNvPr id="1027" name="Rectangle 3"/>
          <p:cNvSpPr>
            <a:spLocks noGrp="1" noChangeArrowheads="1"/>
          </p:cNvSpPr>
          <p:nvPr>
            <p:ph type="body" idx="1"/>
          </p:nvPr>
        </p:nvSpPr>
        <p:spPr bwMode="auto">
          <a:xfrm>
            <a:off x="457200" y="1600200"/>
            <a:ext cx="822960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Arial" pitchFamily="34" charset="0"/>
              </a:rPr>
              <a:t>单击此处编辑母版文本样式</a:t>
            </a:r>
          </a:p>
          <a:p>
            <a:pPr lvl="1"/>
            <a:r>
              <a:rPr lang="zh-CN" altLang="en-US">
                <a:sym typeface="Arial" pitchFamily="34" charset="0"/>
              </a:rPr>
              <a:t>第二级</a:t>
            </a:r>
          </a:p>
          <a:p>
            <a:pPr lvl="2"/>
            <a:r>
              <a:rPr lang="zh-CN" altLang="en-US">
                <a:sym typeface="Arial" pitchFamily="34" charset="0"/>
              </a:rPr>
              <a:t>第三级</a:t>
            </a:r>
          </a:p>
          <a:p>
            <a:pPr lvl="3"/>
            <a:r>
              <a:rPr lang="zh-CN" altLang="en-US">
                <a:sym typeface="Arial" pitchFamily="34" charset="0"/>
              </a:rPr>
              <a:t>第四级</a:t>
            </a:r>
          </a:p>
          <a:p>
            <a:pPr lvl="4"/>
            <a:r>
              <a:rPr lang="zh-CN" altLang="en-US">
                <a:sym typeface="Arial" pitchFamily="34" charset="0"/>
              </a:rPr>
              <a:t>第五级</a:t>
            </a:r>
          </a:p>
        </p:txBody>
      </p:sp>
      <p:sp>
        <p:nvSpPr>
          <p:cNvPr id="1028" name="Rectangle 4"/>
          <p:cNvSpPr>
            <a:spLocks noGrp="1" noChangeArrowheads="1"/>
          </p:cNvSpPr>
          <p:nvPr>
            <p:ph type="dt" sz="half" idx="2"/>
          </p:nvPr>
        </p:nvSpPr>
        <p:spPr bwMode="auto">
          <a:xfrm>
            <a:off x="457200" y="6244591"/>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defRPr>
            </a:lvl1pPr>
          </a:lstStyle>
          <a:p>
            <a:pPr eaLnBrk="0" fontAlgn="base" hangingPunct="0">
              <a:spcBef>
                <a:spcPct val="0"/>
              </a:spcBef>
              <a:spcAft>
                <a:spcPct val="0"/>
              </a:spcAft>
              <a:defRPr/>
            </a:pPr>
            <a:endParaRPr lang="zh-CN" altLang="en-US">
              <a:solidFill>
                <a:srgbClr val="000000"/>
              </a:solidFill>
            </a:endParaRPr>
          </a:p>
        </p:txBody>
      </p:sp>
      <p:sp>
        <p:nvSpPr>
          <p:cNvPr id="1029" name="Rectangle 5"/>
          <p:cNvSpPr>
            <a:spLocks noGrp="1" noChangeArrowheads="1"/>
          </p:cNvSpPr>
          <p:nvPr>
            <p:ph type="ftr" sz="quarter" idx="3"/>
          </p:nvPr>
        </p:nvSpPr>
        <p:spPr bwMode="auto">
          <a:xfrm>
            <a:off x="3124200" y="6244591"/>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defRPr>
            </a:lvl1pPr>
          </a:lstStyle>
          <a:p>
            <a:pPr eaLnBrk="0" fontAlgn="base" hangingPunct="0">
              <a:spcBef>
                <a:spcPct val="0"/>
              </a:spcBef>
              <a:spcAft>
                <a:spcPct val="0"/>
              </a:spcAft>
              <a:defRPr/>
            </a:pPr>
            <a:endParaRPr lang="zh-CN" altLang="en-US">
              <a:solidFill>
                <a:srgbClr val="000000"/>
              </a:solidFill>
            </a:endParaRPr>
          </a:p>
        </p:txBody>
      </p:sp>
      <p:sp>
        <p:nvSpPr>
          <p:cNvPr id="1030" name="Rectangle 6"/>
          <p:cNvSpPr>
            <a:spLocks noGrp="1" noChangeArrowheads="1"/>
          </p:cNvSpPr>
          <p:nvPr>
            <p:ph type="sldNum" sz="quarter" idx="4"/>
          </p:nvPr>
        </p:nvSpPr>
        <p:spPr bwMode="auto">
          <a:xfrm>
            <a:off x="6553200" y="6244591"/>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9BA0ED3D-22A5-4229-A7E9-29C79650311B}" type="slidenum">
              <a:rPr lang="zh-CN" altLang="en-US">
                <a:solidFill>
                  <a:srgbClr val="000000"/>
                </a:solidFill>
              </a:rPr>
              <a:pPr eaLnBrk="0" fontAlgn="base" hangingPunct="0">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3109911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Arial" pitchFamily="34" charset="0"/>
        </a:defRPr>
      </a:lvl1pPr>
      <a:lvl2pPr marL="742950" indent="-285750" algn="l" defTabSz="0" rtl="0" eaLnBrk="0" fontAlgn="base" hangingPunct="0">
        <a:spcBef>
          <a:spcPct val="20000"/>
        </a:spcBef>
        <a:spcAft>
          <a:spcPct val="0"/>
        </a:spcAft>
        <a:buFont typeface="Arial" pitchFamily="34" charset="0"/>
        <a:buChar char="–"/>
        <a:defRPr sz="2800">
          <a:solidFill>
            <a:schemeClr val="tx1"/>
          </a:solidFill>
          <a:latin typeface="+mn-lt"/>
          <a:ea typeface="+mn-ea"/>
          <a:sym typeface="Arial"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chemeClr val="tx1"/>
          </a:solidFill>
          <a:latin typeface="+mn-lt"/>
          <a:ea typeface="+mn-ea"/>
          <a:sym typeface="Arial"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1.xml"/><Relationship Id="rId5" Type="http://schemas.openxmlformats.org/officeDocument/2006/relationships/image" Target="../media/image4.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 Id="rId5" Type="http://schemas.openxmlformats.org/officeDocument/2006/relationships/image" Target="../media/image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xml"/><Relationship Id="rId7" Type="http://schemas.openxmlformats.org/officeDocument/2006/relationships/image" Target="../media/image24.jpeg"/><Relationship Id="rId12"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11" Type="http://schemas.openxmlformats.org/officeDocument/2006/relationships/image" Target="../media/image28.jpeg"/><Relationship Id="rId5" Type="http://schemas.openxmlformats.org/officeDocument/2006/relationships/diagramColors" Target="../diagrams/colors1.xml"/><Relationship Id="rId10" Type="http://schemas.openxmlformats.org/officeDocument/2006/relationships/image" Target="../media/image27.jpeg"/><Relationship Id="rId4" Type="http://schemas.openxmlformats.org/officeDocument/2006/relationships/diagramQuickStyle" Target="../diagrams/quickStyle1.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1.xml"/><Relationship Id="rId6" Type="http://schemas.openxmlformats.org/officeDocument/2006/relationships/image" Target="../media/image33.png"/><Relationship Id="rId5" Type="http://schemas.openxmlformats.org/officeDocument/2006/relationships/image" Target="../media/image4.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36.xml"/><Relationship Id="rId6" Type="http://schemas.openxmlformats.org/officeDocument/2006/relationships/image" Target="../media/image38.png"/><Relationship Id="rId5" Type="http://schemas.openxmlformats.org/officeDocument/2006/relationships/image" Target="../media/image37.jpeg"/><Relationship Id="rId10" Type="http://schemas.openxmlformats.org/officeDocument/2006/relationships/image" Target="../media/image4.jpeg"/><Relationship Id="rId4" Type="http://schemas.openxmlformats.org/officeDocument/2006/relationships/image" Target="../media/image36.jpe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emf"/><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6736" y="2539366"/>
            <a:ext cx="8499475" cy="1323439"/>
          </a:xfrm>
          <a:prstGeom prst="rect">
            <a:avLst/>
          </a:prstGeom>
        </p:spPr>
        <p:txBody>
          <a:bodyPr>
            <a:spAutoFit/>
          </a:bodyPr>
          <a:lstStyle/>
          <a:p>
            <a:pPr algn="ctr" eaLnBrk="0" fontAlgn="base" hangingPunct="0">
              <a:spcBef>
                <a:spcPct val="0"/>
              </a:spcBef>
              <a:spcAft>
                <a:spcPct val="0"/>
              </a:spcAft>
              <a:defRPr/>
            </a:pPr>
            <a:r>
              <a:rPr lang="zh-CN" altLang="en-US" sz="4000" b="1" kern="300" spc="50" dirty="0" smtClean="0">
                <a:ln w="11430"/>
                <a:solidFill>
                  <a:srgbClr val="FFFFFF"/>
                </a:solidFill>
                <a:effectLst>
                  <a:outerShdw blurRad="76200" dist="50800" dir="5400000" algn="tl" rotWithShape="0">
                    <a:srgbClr val="000000">
                      <a:alpha val="65000"/>
                    </a:srgbClr>
                  </a:outerShdw>
                </a:effectLst>
                <a:ea typeface="华文中宋" pitchFamily="2" charset="-122"/>
                <a:cs typeface="Times New Roman" pitchFamily="18" charset="0"/>
              </a:rPr>
              <a:t>欢迎报考上海大学</a:t>
            </a:r>
            <a:endParaRPr lang="en-US" altLang="zh-CN" sz="4000" b="1" kern="300" spc="50" dirty="0" smtClean="0">
              <a:ln w="11430"/>
              <a:solidFill>
                <a:srgbClr val="FFFFFF"/>
              </a:solidFill>
              <a:effectLst>
                <a:outerShdw blurRad="76200" dist="50800" dir="5400000" algn="tl" rotWithShape="0">
                  <a:srgbClr val="000000">
                    <a:alpha val="65000"/>
                  </a:srgbClr>
                </a:outerShdw>
              </a:effectLst>
              <a:ea typeface="华文中宋" pitchFamily="2" charset="-122"/>
              <a:cs typeface="Times New Roman" pitchFamily="18" charset="0"/>
            </a:endParaRPr>
          </a:p>
          <a:p>
            <a:pPr algn="ctr" eaLnBrk="0" fontAlgn="base" hangingPunct="0">
              <a:spcBef>
                <a:spcPct val="0"/>
              </a:spcBef>
              <a:spcAft>
                <a:spcPct val="0"/>
              </a:spcAft>
              <a:defRPr/>
            </a:pPr>
            <a:r>
              <a:rPr lang="zh-CN" altLang="en-US" sz="4000" b="1" kern="300" spc="50" dirty="0" smtClean="0">
                <a:ln w="11430"/>
                <a:solidFill>
                  <a:srgbClr val="FFFFFF"/>
                </a:solidFill>
                <a:effectLst>
                  <a:outerShdw blurRad="76200" dist="50800" dir="5400000" algn="tl" rotWithShape="0">
                    <a:srgbClr val="000000">
                      <a:alpha val="65000"/>
                    </a:srgbClr>
                  </a:outerShdw>
                </a:effectLst>
                <a:ea typeface="华文中宋" pitchFamily="2" charset="-122"/>
                <a:cs typeface="Times New Roman" pitchFamily="18" charset="0"/>
              </a:rPr>
              <a:t>材料科学与工程学院研究生</a:t>
            </a:r>
            <a:endParaRPr lang="en-US" altLang="zh-CN" sz="4000" b="1" kern="300" spc="50" dirty="0">
              <a:ln w="11430"/>
              <a:solidFill>
                <a:srgbClr val="FFFFFF"/>
              </a:solidFill>
              <a:effectLst>
                <a:outerShdw blurRad="76200" dist="50800" dir="5400000" algn="tl" rotWithShape="0">
                  <a:srgbClr val="000000">
                    <a:alpha val="65000"/>
                  </a:srgbClr>
                </a:outerShdw>
              </a:effectLst>
              <a:ea typeface="华文中宋" pitchFamily="2" charset="-122"/>
              <a:cs typeface="Times New Roman" pitchFamily="18" charset="0"/>
            </a:endParaRPr>
          </a:p>
        </p:txBody>
      </p:sp>
    </p:spTree>
    <p:extLst>
      <p:ext uri="{BB962C8B-B14F-4D97-AF65-F5344CB8AC3E}">
        <p14:creationId xmlns:p14="http://schemas.microsoft.com/office/powerpoint/2010/main" val="155728863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1\AppData\Local\Temp\WeChat Files\c404531350b74d91b72434c0f7bbe9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33154"/>
            <a:ext cx="4176464" cy="22958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1\AppData\Local\Temp\WeChat Files\378d38f6e4d2f5d494dfe79ade5e7d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980729"/>
            <a:ext cx="4525007"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1\AppData\Local\Temp\WeChat Files\41fc0c1d652aab35316de9cf17eb23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765489"/>
            <a:ext cx="4180488" cy="24718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1\AppData\Local\Temp\WeChat Files\5dbf1bac68e7c186dc90ca564d04d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789040"/>
            <a:ext cx="3861383" cy="2614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5856" y="44624"/>
            <a:ext cx="2592288" cy="769441"/>
          </a:xfrm>
          <a:prstGeom prst="rect">
            <a:avLst/>
          </a:prstGeom>
          <a:noFill/>
        </p:spPr>
        <p:txBody>
          <a:bodyPr wrap="square" rtlCol="0">
            <a:spAutoFit/>
          </a:bodyPr>
          <a:lstStyle/>
          <a:p>
            <a:r>
              <a:rPr lang="zh-CN" altLang="en-US" sz="4400" b="1" dirty="0">
                <a:solidFill>
                  <a:schemeClr val="bg1"/>
                </a:solidFill>
                <a:latin typeface="黑体" pitchFamily="49" charset="-122"/>
                <a:ea typeface="黑体" pitchFamily="49" charset="-122"/>
              </a:rPr>
              <a:t>科研概况</a:t>
            </a:r>
          </a:p>
        </p:txBody>
      </p:sp>
    </p:spTree>
    <p:extLst>
      <p:ext uri="{BB962C8B-B14F-4D97-AF65-F5344CB8AC3E}">
        <p14:creationId xmlns:p14="http://schemas.microsoft.com/office/powerpoint/2010/main" val="260832241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8"/>
          <p:cNvSpPr>
            <a:spLocks noChangeArrowheads="1"/>
          </p:cNvSpPr>
          <p:nvPr/>
        </p:nvSpPr>
        <p:spPr bwMode="auto">
          <a:xfrm>
            <a:off x="1811340" y="173356"/>
            <a:ext cx="6534260" cy="461665"/>
          </a:xfrm>
          <a:prstGeom prst="rect">
            <a:avLst/>
          </a:prstGeom>
          <a:noFill/>
          <a:ln w="9525">
            <a:noFill/>
            <a:miter lim="800000"/>
            <a:headEnd/>
            <a:tailEnd/>
          </a:ln>
        </p:spPr>
        <p:txBody>
          <a:bodyPr wrap="square" anchor="ctr">
            <a:spAutoFit/>
          </a:bodyPr>
          <a:lstStyle/>
          <a:p>
            <a:pPr algn="ctr">
              <a:spcBef>
                <a:spcPct val="50000"/>
              </a:spcBef>
            </a:pPr>
            <a:r>
              <a:rPr lang="zh-CN" altLang="en-US" sz="2400" b="1" dirty="0">
                <a:solidFill>
                  <a:schemeClr val="bg1"/>
                </a:solidFill>
                <a:latin typeface="黑体" panose="02010609060101010101" pitchFamily="49" charset="-122"/>
                <a:ea typeface="黑体" panose="02010609060101010101" pitchFamily="49" charset="-122"/>
                <a:sym typeface="Arial" pitchFamily="34" charset="0"/>
              </a:rPr>
              <a:t>上海大学历史上首个省部共建国家重点实验室</a:t>
            </a:r>
          </a:p>
        </p:txBody>
      </p:sp>
      <p:sp>
        <p:nvSpPr>
          <p:cNvPr id="22531" name="矩形 2"/>
          <p:cNvSpPr>
            <a:spLocks noChangeArrowheads="1"/>
          </p:cNvSpPr>
          <p:nvPr/>
        </p:nvSpPr>
        <p:spPr bwMode="auto">
          <a:xfrm>
            <a:off x="163514" y="929641"/>
            <a:ext cx="8950325" cy="707886"/>
          </a:xfrm>
          <a:prstGeom prst="rect">
            <a:avLst/>
          </a:prstGeom>
          <a:noFill/>
          <a:ln w="9525">
            <a:noFill/>
            <a:miter lim="800000"/>
            <a:headEnd/>
            <a:tailEnd/>
          </a:ln>
        </p:spPr>
        <p:txBody>
          <a:bodyPr>
            <a:spAutoFit/>
          </a:bodyPr>
          <a:lstStyle/>
          <a:p>
            <a:r>
              <a:rPr lang="en-US" altLang="zh-CN" sz="2000" b="1" dirty="0">
                <a:solidFill>
                  <a:srgbClr val="002060"/>
                </a:solidFill>
                <a:latin typeface="方正小标宋简体" pitchFamily="65" charset="-122"/>
                <a:ea typeface="方正小标宋简体" pitchFamily="65" charset="-122"/>
                <a:sym typeface="Arial" pitchFamily="34" charset="0"/>
              </a:rPr>
              <a:t>2015</a:t>
            </a:r>
            <a:r>
              <a:rPr lang="zh-CN" altLang="en-US" sz="2000" b="1" dirty="0">
                <a:solidFill>
                  <a:srgbClr val="002060"/>
                </a:solidFill>
                <a:latin typeface="方正小标宋简体" pitchFamily="65" charset="-122"/>
                <a:ea typeface="方正小标宋简体" pitchFamily="65" charset="-122"/>
                <a:sym typeface="Arial" pitchFamily="34" charset="0"/>
              </a:rPr>
              <a:t>年“高品质特殊钢冶金与制备省部共建国家重点实验室”落户我院建设！</a:t>
            </a:r>
          </a:p>
          <a:p>
            <a:endParaRPr lang="zh-CN" altLang="en-US" sz="2000" b="1" dirty="0">
              <a:solidFill>
                <a:srgbClr val="002060"/>
              </a:solidFill>
              <a:latin typeface="方正小标宋简体" pitchFamily="65" charset="-122"/>
              <a:ea typeface="方正小标宋简体" pitchFamily="65" charset="-122"/>
              <a:sym typeface="Arial" pitchFamily="34" charset="0"/>
            </a:endParaRPr>
          </a:p>
        </p:txBody>
      </p:sp>
      <p:sp>
        <p:nvSpPr>
          <p:cNvPr id="22532" name="矩形 3"/>
          <p:cNvSpPr>
            <a:spLocks noChangeArrowheads="1"/>
          </p:cNvSpPr>
          <p:nvPr/>
        </p:nvSpPr>
        <p:spPr bwMode="auto">
          <a:xfrm>
            <a:off x="5121275" y="2708910"/>
            <a:ext cx="3817938" cy="369332"/>
          </a:xfrm>
          <a:prstGeom prst="rect">
            <a:avLst/>
          </a:prstGeom>
          <a:noFill/>
          <a:ln w="9525">
            <a:noFill/>
            <a:miter lim="800000"/>
            <a:headEnd/>
            <a:tailEnd/>
          </a:ln>
        </p:spPr>
        <p:txBody>
          <a:bodyPr>
            <a:spAutoFit/>
          </a:bodyPr>
          <a:lstStyle/>
          <a:p>
            <a:r>
              <a:rPr lang="zh-CN" altLang="en-US">
                <a:sym typeface="Arial" pitchFamily="34" charset="0"/>
              </a:rPr>
              <a:t>     </a:t>
            </a:r>
          </a:p>
        </p:txBody>
      </p:sp>
      <p:sp>
        <p:nvSpPr>
          <p:cNvPr id="9" name="矩形 4"/>
          <p:cNvSpPr>
            <a:spLocks noChangeArrowheads="1"/>
          </p:cNvSpPr>
          <p:nvPr/>
        </p:nvSpPr>
        <p:spPr bwMode="auto">
          <a:xfrm>
            <a:off x="4673600" y="3514726"/>
            <a:ext cx="3786831" cy="3000821"/>
          </a:xfrm>
          <a:prstGeom prst="rect">
            <a:avLst/>
          </a:prstGeom>
          <a:solidFill>
            <a:schemeClr val="accent1">
              <a:lumMod val="90000"/>
            </a:schemeClr>
          </a:solidFill>
          <a:ln>
            <a:noFill/>
          </a:ln>
          <a:extLst/>
        </p:spPr>
        <p:txBody>
          <a:bodyPr wrap="square">
            <a:spAutoFit/>
          </a:bodyPr>
          <a:lstStyle/>
          <a:p>
            <a:pPr indent="342900" algn="just">
              <a:lnSpc>
                <a:spcPct val="150000"/>
              </a:lnSpc>
              <a:buClr>
                <a:srgbClr val="C00000"/>
              </a:buClr>
              <a:defRPr/>
            </a:pPr>
            <a:r>
              <a:rPr lang="zh-CN" altLang="en-US" sz="1400" b="1" dirty="0" smtClean="0">
                <a:solidFill>
                  <a:srgbClr val="003366"/>
                </a:solidFill>
                <a:latin typeface="方正小标宋简体" pitchFamily="65" charset="-122"/>
                <a:ea typeface="方正小标宋简体" pitchFamily="65" charset="-122"/>
              </a:rPr>
              <a:t>国家</a:t>
            </a:r>
            <a:r>
              <a:rPr lang="zh-CN" altLang="en-US" sz="1400" b="1" dirty="0">
                <a:solidFill>
                  <a:srgbClr val="003366"/>
                </a:solidFill>
                <a:latin typeface="方正小标宋简体" pitchFamily="65" charset="-122"/>
                <a:ea typeface="方正小标宋简体" pitchFamily="65" charset="-122"/>
              </a:rPr>
              <a:t>重点实验室依托上海大学，发挥冶金工程、材料科学与工程等学科的优势，围绕上海及长三角地区高端装备制造业对高品质特殊钢的重大需求，开展原创性、前瞻性、基础性及相关应用性研究，建设具有国内外影响力的高品质特殊钢冶金与制备领域的创新研究基地和人才培养基地</a:t>
            </a:r>
            <a:r>
              <a:rPr lang="zh-CN" altLang="en-US" sz="1400" b="1" dirty="0" smtClean="0">
                <a:solidFill>
                  <a:srgbClr val="003366"/>
                </a:solidFill>
                <a:latin typeface="方正小标宋简体" pitchFamily="65" charset="-122"/>
                <a:ea typeface="方正小标宋简体" pitchFamily="65" charset="-122"/>
              </a:rPr>
              <a:t>。</a:t>
            </a:r>
            <a:endParaRPr lang="en-US" altLang="zh-CN" sz="1400" b="1" dirty="0" smtClean="0">
              <a:solidFill>
                <a:srgbClr val="003366"/>
              </a:solidFill>
              <a:latin typeface="方正小标宋简体" pitchFamily="65" charset="-122"/>
              <a:ea typeface="方正小标宋简体" pitchFamily="65" charset="-122"/>
            </a:endParaRPr>
          </a:p>
          <a:p>
            <a:pPr indent="342900" algn="just">
              <a:lnSpc>
                <a:spcPct val="150000"/>
              </a:lnSpc>
              <a:buClr>
                <a:srgbClr val="C00000"/>
              </a:buClr>
              <a:defRPr/>
            </a:pPr>
            <a:r>
              <a:rPr lang="zh-CN" altLang="en-US" sz="1400" b="1" dirty="0" smtClean="0">
                <a:solidFill>
                  <a:srgbClr val="003366"/>
                </a:solidFill>
                <a:latin typeface="方正小标宋简体" pitchFamily="65" charset="-122"/>
                <a:ea typeface="方正小标宋简体" pitchFamily="65" charset="-122"/>
              </a:rPr>
              <a:t>实验室</a:t>
            </a:r>
            <a:r>
              <a:rPr lang="zh-CN" altLang="en-US" sz="1400" b="1" dirty="0">
                <a:solidFill>
                  <a:srgbClr val="002060"/>
                </a:solidFill>
                <a:ea typeface="方正小标宋简体"/>
              </a:rPr>
              <a:t>成功获批</a:t>
            </a:r>
            <a:r>
              <a:rPr lang="en-US" altLang="zh-CN" sz="1400" b="1" dirty="0">
                <a:solidFill>
                  <a:srgbClr val="002060"/>
                </a:solidFill>
                <a:ea typeface="方正小标宋简体"/>
              </a:rPr>
              <a:t>2017</a:t>
            </a:r>
            <a:r>
              <a:rPr lang="zh-CN" altLang="en-US" sz="1400" b="1" dirty="0">
                <a:solidFill>
                  <a:srgbClr val="002060"/>
                </a:solidFill>
                <a:ea typeface="方正小标宋简体"/>
              </a:rPr>
              <a:t>年度国家 “两机”重大专项基础研究项目，项目经费近</a:t>
            </a:r>
            <a:r>
              <a:rPr lang="en-US" altLang="zh-CN" sz="1400" b="1" dirty="0">
                <a:solidFill>
                  <a:srgbClr val="002060"/>
                </a:solidFill>
                <a:ea typeface="方正小标宋简体"/>
              </a:rPr>
              <a:t>4000</a:t>
            </a:r>
            <a:r>
              <a:rPr lang="zh-CN" altLang="en-US" sz="1400" b="1" dirty="0">
                <a:solidFill>
                  <a:srgbClr val="002060"/>
                </a:solidFill>
                <a:ea typeface="方正小标宋简体"/>
              </a:rPr>
              <a:t>万元。</a:t>
            </a:r>
            <a:endParaRPr lang="zh-CN" altLang="en-US" sz="1400" b="1" dirty="0">
              <a:solidFill>
                <a:srgbClr val="002060"/>
              </a:solidFill>
              <a:latin typeface="方正小标宋简体" pitchFamily="65" charset="-122"/>
              <a:ea typeface="方正小标宋简体"/>
            </a:endParaRPr>
          </a:p>
        </p:txBody>
      </p:sp>
      <p:pic>
        <p:nvPicPr>
          <p:cNvPr id="22534" name="Picture 4" descr="http://www.mat.shu.edu.cn/DesktopModules/Art/MakeThumbnail.aspx?Image=/Portals/43/%E5%A4%84%E9%95%BF%E5%8F%82%E8%A7%82%E7%85%A7%E7%89%87926114811.jpg&amp;h=300"/>
          <p:cNvPicPr>
            <a:picLocks noChangeAspect="1" noChangeArrowheads="1"/>
          </p:cNvPicPr>
          <p:nvPr/>
        </p:nvPicPr>
        <p:blipFill>
          <a:blip r:embed="rId3"/>
          <a:srcRect/>
          <a:stretch>
            <a:fillRect/>
          </a:stretch>
        </p:blipFill>
        <p:spPr bwMode="auto">
          <a:xfrm>
            <a:off x="1795463" y="1483996"/>
            <a:ext cx="1706562" cy="1828800"/>
          </a:xfrm>
          <a:prstGeom prst="rect">
            <a:avLst/>
          </a:prstGeom>
          <a:noFill/>
          <a:ln w="9525">
            <a:noFill/>
            <a:miter lim="800000"/>
            <a:headEnd/>
            <a:tailEnd/>
          </a:ln>
        </p:spPr>
      </p:pic>
      <p:pic>
        <p:nvPicPr>
          <p:cNvPr id="22535" name="图片 3"/>
          <p:cNvPicPr>
            <a:picLocks noChangeAspect="1"/>
          </p:cNvPicPr>
          <p:nvPr/>
        </p:nvPicPr>
        <p:blipFill>
          <a:blip r:embed="rId4"/>
          <a:srcRect/>
          <a:stretch>
            <a:fillRect/>
          </a:stretch>
        </p:blipFill>
        <p:spPr bwMode="auto">
          <a:xfrm>
            <a:off x="73026" y="1564006"/>
            <a:ext cx="1738313" cy="1684020"/>
          </a:xfrm>
          <a:prstGeom prst="rect">
            <a:avLst/>
          </a:prstGeom>
          <a:noFill/>
          <a:ln w="9525">
            <a:noFill/>
            <a:miter lim="800000"/>
            <a:headEnd/>
            <a:tailEnd/>
          </a:ln>
        </p:spPr>
      </p:pic>
      <p:pic>
        <p:nvPicPr>
          <p:cNvPr id="22536" name="Picture 13" descr="C:\Users\a\Desktop\国家重点实验室北京实地考察\IMG_4699.JPG"/>
          <p:cNvPicPr>
            <a:picLocks noChangeAspect="1" noChangeArrowheads="1"/>
          </p:cNvPicPr>
          <p:nvPr/>
        </p:nvPicPr>
        <p:blipFill>
          <a:blip r:embed="rId5"/>
          <a:srcRect/>
          <a:stretch>
            <a:fillRect/>
          </a:stretch>
        </p:blipFill>
        <p:spPr bwMode="auto">
          <a:xfrm>
            <a:off x="3509964" y="1539240"/>
            <a:ext cx="1817687" cy="1744980"/>
          </a:xfrm>
          <a:prstGeom prst="rect">
            <a:avLst/>
          </a:prstGeom>
          <a:noFill/>
          <a:ln w="9525">
            <a:noFill/>
            <a:miter lim="800000"/>
            <a:headEnd/>
            <a:tailEnd/>
          </a:ln>
        </p:spPr>
      </p:pic>
      <p:pic>
        <p:nvPicPr>
          <p:cNvPr id="22537" name="Picture 14" descr="C:\Users\a\Desktop\国家重点实验室北京实地考察\IMG_4725.JPG"/>
          <p:cNvPicPr>
            <a:picLocks noChangeAspect="1" noChangeArrowheads="1"/>
          </p:cNvPicPr>
          <p:nvPr/>
        </p:nvPicPr>
        <p:blipFill>
          <a:blip r:embed="rId6"/>
          <a:srcRect/>
          <a:stretch>
            <a:fillRect/>
          </a:stretch>
        </p:blipFill>
        <p:spPr bwMode="auto">
          <a:xfrm>
            <a:off x="5367339" y="1535430"/>
            <a:ext cx="1806575" cy="1735456"/>
          </a:xfrm>
          <a:prstGeom prst="rect">
            <a:avLst/>
          </a:prstGeom>
          <a:noFill/>
          <a:ln w="9525">
            <a:noFill/>
            <a:miter lim="800000"/>
            <a:headEnd/>
            <a:tailEnd/>
          </a:ln>
        </p:spPr>
      </p:pic>
      <p:pic>
        <p:nvPicPr>
          <p:cNvPr id="22538" name="Picture 15" descr="C:\Users\a\Desktop\国家重点实验室北京实地考察\IMG_4769.JPG"/>
          <p:cNvPicPr>
            <a:picLocks noChangeAspect="1" noChangeArrowheads="1"/>
          </p:cNvPicPr>
          <p:nvPr/>
        </p:nvPicPr>
        <p:blipFill>
          <a:blip r:embed="rId7"/>
          <a:srcRect/>
          <a:stretch>
            <a:fillRect/>
          </a:stretch>
        </p:blipFill>
        <p:spPr bwMode="auto">
          <a:xfrm>
            <a:off x="7224713" y="1522096"/>
            <a:ext cx="1847850" cy="1773554"/>
          </a:xfrm>
          <a:prstGeom prst="rect">
            <a:avLst/>
          </a:prstGeom>
          <a:noFill/>
          <a:ln w="9525">
            <a:noFill/>
            <a:miter lim="800000"/>
            <a:headEnd/>
            <a:tailEnd/>
          </a:ln>
        </p:spPr>
      </p:pic>
      <p:pic>
        <p:nvPicPr>
          <p:cNvPr id="22539" name="图片 2"/>
          <p:cNvPicPr>
            <a:picLocks noChangeAspect="1"/>
          </p:cNvPicPr>
          <p:nvPr/>
        </p:nvPicPr>
        <p:blipFill>
          <a:blip r:embed="rId8"/>
          <a:srcRect/>
          <a:stretch>
            <a:fillRect/>
          </a:stretch>
        </p:blipFill>
        <p:spPr bwMode="auto">
          <a:xfrm>
            <a:off x="538163" y="3514726"/>
            <a:ext cx="3922712" cy="3000821"/>
          </a:xfrm>
          <a:prstGeom prst="rect">
            <a:avLst/>
          </a:prstGeom>
          <a:noFill/>
          <a:ln w="9525">
            <a:noFill/>
            <a:miter lim="800000"/>
            <a:headEnd/>
            <a:tailEnd/>
          </a:ln>
        </p:spPr>
      </p:pic>
      <p:pic>
        <p:nvPicPr>
          <p:cNvPr id="12" name="图片 11">
            <a:extLst>
              <a:ext uri="{FF2B5EF4-FFF2-40B4-BE49-F238E27FC236}">
                <a16:creationId xmlns="" xmlns:a16="http://schemas.microsoft.com/office/drawing/2014/main" id="{DE1B9C5A-90A9-48F0-A429-91D72D3356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DDC2FA8D-BACE-439F-A67D-52EDA89A9BAF}"/>
              </a:ext>
            </a:extLst>
          </p:cNvPr>
          <p:cNvSpPr/>
          <p:nvPr/>
        </p:nvSpPr>
        <p:spPr>
          <a:xfrm>
            <a:off x="1331640" y="188641"/>
            <a:ext cx="7812360" cy="461665"/>
          </a:xfrm>
          <a:prstGeom prst="rect">
            <a:avLst/>
          </a:prstGeom>
        </p:spPr>
        <p:txBody>
          <a:bodyPr wrap="square">
            <a:spAutoFit/>
          </a:bodyPr>
          <a:lstStyle/>
          <a:p>
            <a:pPr algn="ctr">
              <a:spcBef>
                <a:spcPct val="50000"/>
              </a:spcBef>
            </a:pPr>
            <a:r>
              <a:rPr lang="zh-CN" altLang="en-US" sz="2400" b="1" dirty="0">
                <a:solidFill>
                  <a:schemeClr val="bg1"/>
                </a:solidFill>
                <a:latin typeface="黑体" panose="02010609060101010101" pitchFamily="49" charset="-122"/>
                <a:ea typeface="黑体" panose="02010609060101010101" pitchFamily="49" charset="-122"/>
                <a:sym typeface="Arial" pitchFamily="34" charset="0"/>
              </a:rPr>
              <a:t>上海大学历史上第二个“</a:t>
            </a:r>
            <a:r>
              <a:rPr lang="en-US" altLang="zh-CN" sz="2400" b="1" dirty="0">
                <a:solidFill>
                  <a:schemeClr val="bg1"/>
                </a:solidFill>
                <a:latin typeface="黑体" panose="02010609060101010101" pitchFamily="49" charset="-122"/>
                <a:ea typeface="黑体" panose="02010609060101010101" pitchFamily="49" charset="-122"/>
                <a:sym typeface="Arial" pitchFamily="34" charset="0"/>
              </a:rPr>
              <a:t>111</a:t>
            </a:r>
            <a:r>
              <a:rPr lang="zh-CN" altLang="en-US" sz="2400" b="1" dirty="0">
                <a:solidFill>
                  <a:schemeClr val="bg1"/>
                </a:solidFill>
                <a:latin typeface="黑体" panose="02010609060101010101" pitchFamily="49" charset="-122"/>
                <a:ea typeface="黑体" panose="02010609060101010101" pitchFamily="49" charset="-122"/>
                <a:sym typeface="Arial" pitchFamily="34" charset="0"/>
              </a:rPr>
              <a:t>”引智基地</a:t>
            </a:r>
          </a:p>
        </p:txBody>
      </p:sp>
      <p:grpSp>
        <p:nvGrpSpPr>
          <p:cNvPr id="6" name="组合 5">
            <a:extLst>
              <a:ext uri="{FF2B5EF4-FFF2-40B4-BE49-F238E27FC236}">
                <a16:creationId xmlns="" xmlns:a16="http://schemas.microsoft.com/office/drawing/2014/main" id="{98A7E297-79B8-418D-A6ED-1F60B6BF2430}"/>
              </a:ext>
            </a:extLst>
          </p:cNvPr>
          <p:cNvGrpSpPr/>
          <p:nvPr/>
        </p:nvGrpSpPr>
        <p:grpSpPr>
          <a:xfrm>
            <a:off x="2083804" y="1817225"/>
            <a:ext cx="4429204" cy="4224492"/>
            <a:chOff x="2015240" y="1255355"/>
            <a:chExt cx="4824536" cy="4549909"/>
          </a:xfrm>
        </p:grpSpPr>
        <p:grpSp>
          <p:nvGrpSpPr>
            <p:cNvPr id="24" name="组合 23">
              <a:extLst>
                <a:ext uri="{FF2B5EF4-FFF2-40B4-BE49-F238E27FC236}">
                  <a16:creationId xmlns="" xmlns:a16="http://schemas.microsoft.com/office/drawing/2014/main" id="{27A29828-144F-41F3-A518-919F9F693CBC}"/>
                </a:ext>
              </a:extLst>
            </p:cNvPr>
            <p:cNvGrpSpPr/>
            <p:nvPr/>
          </p:nvGrpSpPr>
          <p:grpSpPr>
            <a:xfrm>
              <a:off x="2015240" y="1255355"/>
              <a:ext cx="4824536" cy="4549909"/>
              <a:chOff x="2015240" y="1255355"/>
              <a:chExt cx="4824536" cy="4549909"/>
            </a:xfrm>
          </p:grpSpPr>
          <p:pic>
            <p:nvPicPr>
              <p:cNvPr id="29" name="Picture 2" descr="http://pic.58pic.com/58pic/12/36/53/06Z58PICE2P.jpg">
                <a:extLst>
                  <a:ext uri="{FF2B5EF4-FFF2-40B4-BE49-F238E27FC236}">
                    <a16:creationId xmlns="" xmlns:a16="http://schemas.microsoft.com/office/drawing/2014/main" id="{8733AC85-A98F-4DBF-B21A-5799E08DD772}"/>
                  </a:ext>
                </a:extLst>
              </p:cNvPr>
              <p:cNvPicPr>
                <a:picLocks noChangeAspect="1" noChangeArrowheads="1"/>
              </p:cNvPicPr>
              <p:nvPr/>
            </p:nvPicPr>
            <p:blipFill>
              <a:blip r:embed="rId2"/>
              <a:srcRect/>
              <a:stretch>
                <a:fillRect/>
              </a:stretch>
            </p:blipFill>
            <p:spPr bwMode="auto">
              <a:xfrm>
                <a:off x="2015240" y="1255355"/>
                <a:ext cx="4824536" cy="4549909"/>
              </a:xfrm>
              <a:prstGeom prst="rect">
                <a:avLst/>
              </a:prstGeom>
              <a:noFill/>
            </p:spPr>
          </p:pic>
          <p:sp>
            <p:nvSpPr>
              <p:cNvPr id="30" name="椭圆 29">
                <a:extLst>
                  <a:ext uri="{FF2B5EF4-FFF2-40B4-BE49-F238E27FC236}">
                    <a16:creationId xmlns="" xmlns:a16="http://schemas.microsoft.com/office/drawing/2014/main" id="{0310B863-7735-4ABF-B562-191B5BBA0297}"/>
                  </a:ext>
                </a:extLst>
              </p:cNvPr>
              <p:cNvSpPr/>
              <p:nvPr/>
            </p:nvSpPr>
            <p:spPr>
              <a:xfrm>
                <a:off x="3311384" y="2924944"/>
                <a:ext cx="2232248" cy="1152128"/>
              </a:xfrm>
              <a:prstGeom prst="ellipse">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0000"/>
                    </a:solidFill>
                    <a:latin typeface="微软雅黑"/>
                  </a:rPr>
                  <a:t>SKLASS</a:t>
                </a:r>
              </a:p>
              <a:p>
                <a:pPr algn="ctr"/>
                <a:r>
                  <a:rPr lang="zh-CN" altLang="en-US" sz="2000" b="1" dirty="0">
                    <a:solidFill>
                      <a:srgbClr val="FF0000"/>
                    </a:solidFill>
                    <a:latin typeface="微软雅黑"/>
                  </a:rPr>
                  <a:t>国重</a:t>
                </a:r>
                <a:endParaRPr lang="en-GB" sz="2000" b="1" dirty="0">
                  <a:solidFill>
                    <a:srgbClr val="FF0000"/>
                  </a:solidFill>
                  <a:latin typeface="微软雅黑"/>
                </a:endParaRPr>
              </a:p>
            </p:txBody>
          </p:sp>
        </p:grpSp>
        <p:sp>
          <p:nvSpPr>
            <p:cNvPr id="25" name="TextBox 21">
              <a:extLst>
                <a:ext uri="{FF2B5EF4-FFF2-40B4-BE49-F238E27FC236}">
                  <a16:creationId xmlns="" xmlns:a16="http://schemas.microsoft.com/office/drawing/2014/main" id="{500BF991-E490-42AF-80C1-2DF34576AA4E}"/>
                </a:ext>
              </a:extLst>
            </p:cNvPr>
            <p:cNvSpPr txBox="1"/>
            <p:nvPr/>
          </p:nvSpPr>
          <p:spPr>
            <a:xfrm>
              <a:off x="2159256" y="3140968"/>
              <a:ext cx="1210588" cy="707886"/>
            </a:xfrm>
            <a:prstGeom prst="rect">
              <a:avLst/>
            </a:prstGeom>
            <a:noFill/>
          </p:spPr>
          <p:txBody>
            <a:bodyPr wrap="none" rtlCol="0">
              <a:spAutoFit/>
            </a:bodyPr>
            <a:lstStyle/>
            <a:p>
              <a:pPr algn="ctr"/>
              <a:r>
                <a:rPr lang="zh-CN" altLang="en-US" sz="2000" b="1" dirty="0">
                  <a:solidFill>
                    <a:prstClr val="white"/>
                  </a:solidFill>
                  <a:latin typeface="微软雅黑"/>
                  <a:ea typeface="微软雅黑"/>
                </a:rPr>
                <a:t>内部跨</a:t>
              </a:r>
              <a:endParaRPr lang="en-US" altLang="zh-CN" sz="2000" b="1" dirty="0">
                <a:solidFill>
                  <a:prstClr val="white"/>
                </a:solidFill>
                <a:latin typeface="微软雅黑"/>
                <a:ea typeface="微软雅黑"/>
              </a:endParaRPr>
            </a:p>
            <a:p>
              <a:pPr algn="ctr"/>
              <a:r>
                <a:rPr lang="zh-CN" altLang="en-US" sz="2000" b="1" dirty="0">
                  <a:solidFill>
                    <a:prstClr val="white"/>
                  </a:solidFill>
                  <a:latin typeface="微软雅黑"/>
                  <a:ea typeface="微软雅黑"/>
                </a:rPr>
                <a:t>专业合作</a:t>
              </a:r>
              <a:endParaRPr lang="en-GB" sz="2000" b="1" dirty="0">
                <a:solidFill>
                  <a:prstClr val="white"/>
                </a:solidFill>
                <a:latin typeface="微软雅黑"/>
                <a:ea typeface="微软雅黑"/>
              </a:endParaRPr>
            </a:p>
          </p:txBody>
        </p:sp>
        <p:sp>
          <p:nvSpPr>
            <p:cNvPr id="26" name="TextBox 22">
              <a:extLst>
                <a:ext uri="{FF2B5EF4-FFF2-40B4-BE49-F238E27FC236}">
                  <a16:creationId xmlns="" xmlns:a16="http://schemas.microsoft.com/office/drawing/2014/main" id="{51FF54F4-37B7-454A-B8D6-F84FB8CD78A7}"/>
                </a:ext>
              </a:extLst>
            </p:cNvPr>
            <p:cNvSpPr txBox="1"/>
            <p:nvPr/>
          </p:nvSpPr>
          <p:spPr>
            <a:xfrm>
              <a:off x="3671427" y="1876762"/>
              <a:ext cx="1723549" cy="400110"/>
            </a:xfrm>
            <a:prstGeom prst="rect">
              <a:avLst/>
            </a:prstGeom>
            <a:noFill/>
          </p:spPr>
          <p:txBody>
            <a:bodyPr wrap="none" rtlCol="0">
              <a:spAutoFit/>
            </a:bodyPr>
            <a:lstStyle/>
            <a:p>
              <a:pPr algn="ctr"/>
              <a:r>
                <a:rPr lang="zh-CN" altLang="en-US" sz="2000" b="1" dirty="0">
                  <a:solidFill>
                    <a:prstClr val="white"/>
                  </a:solidFill>
                  <a:latin typeface="微软雅黑"/>
                  <a:ea typeface="微软雅黑"/>
                </a:rPr>
                <a:t>联合研究中心</a:t>
              </a:r>
              <a:endParaRPr lang="en-US" altLang="zh-CN" sz="2000" b="1" dirty="0">
                <a:solidFill>
                  <a:prstClr val="white"/>
                </a:solidFill>
                <a:latin typeface="微软雅黑"/>
                <a:ea typeface="微软雅黑"/>
              </a:endParaRPr>
            </a:p>
          </p:txBody>
        </p:sp>
        <p:sp>
          <p:nvSpPr>
            <p:cNvPr id="27" name="TextBox 23">
              <a:extLst>
                <a:ext uri="{FF2B5EF4-FFF2-40B4-BE49-F238E27FC236}">
                  <a16:creationId xmlns="" xmlns:a16="http://schemas.microsoft.com/office/drawing/2014/main" id="{0143554A-CC86-493F-BE3C-EB732AAF04BC}"/>
                </a:ext>
              </a:extLst>
            </p:cNvPr>
            <p:cNvSpPr txBox="1"/>
            <p:nvPr/>
          </p:nvSpPr>
          <p:spPr>
            <a:xfrm>
              <a:off x="5471624" y="3140968"/>
              <a:ext cx="1210588" cy="707886"/>
            </a:xfrm>
            <a:prstGeom prst="rect">
              <a:avLst/>
            </a:prstGeom>
            <a:noFill/>
          </p:spPr>
          <p:txBody>
            <a:bodyPr wrap="none" rtlCol="0">
              <a:spAutoFit/>
            </a:bodyPr>
            <a:lstStyle/>
            <a:p>
              <a:pPr algn="ctr"/>
              <a:r>
                <a:rPr lang="zh-CN" altLang="en-US" sz="2000" b="1" dirty="0">
                  <a:solidFill>
                    <a:prstClr val="white"/>
                  </a:solidFill>
                  <a:latin typeface="微软雅黑"/>
                  <a:ea typeface="微软雅黑"/>
                </a:rPr>
                <a:t>海外联合</a:t>
              </a:r>
              <a:endParaRPr lang="en-US" altLang="zh-CN" sz="2000" b="1" dirty="0">
                <a:solidFill>
                  <a:prstClr val="white"/>
                </a:solidFill>
                <a:latin typeface="微软雅黑"/>
                <a:ea typeface="微软雅黑"/>
              </a:endParaRPr>
            </a:p>
            <a:p>
              <a:pPr algn="ctr"/>
              <a:r>
                <a:rPr lang="zh-CN" altLang="en-US" sz="2000" b="1" dirty="0">
                  <a:solidFill>
                    <a:prstClr val="white"/>
                  </a:solidFill>
                  <a:latin typeface="微软雅黑"/>
                  <a:ea typeface="微软雅黑"/>
                </a:rPr>
                <a:t>研究合作</a:t>
              </a:r>
              <a:endParaRPr lang="en-GB" sz="2000" b="1" dirty="0">
                <a:solidFill>
                  <a:prstClr val="white"/>
                </a:solidFill>
                <a:latin typeface="微软雅黑"/>
                <a:ea typeface="微软雅黑"/>
              </a:endParaRPr>
            </a:p>
          </p:txBody>
        </p:sp>
        <p:sp>
          <p:nvSpPr>
            <p:cNvPr id="28" name="TextBox 24">
              <a:extLst>
                <a:ext uri="{FF2B5EF4-FFF2-40B4-BE49-F238E27FC236}">
                  <a16:creationId xmlns="" xmlns:a16="http://schemas.microsoft.com/office/drawing/2014/main" id="{BFFCE029-B3CC-4B8B-B332-75F673129388}"/>
                </a:ext>
              </a:extLst>
            </p:cNvPr>
            <p:cNvSpPr txBox="1"/>
            <p:nvPr/>
          </p:nvSpPr>
          <p:spPr>
            <a:xfrm>
              <a:off x="3887448" y="4581128"/>
              <a:ext cx="1210588" cy="707886"/>
            </a:xfrm>
            <a:prstGeom prst="rect">
              <a:avLst/>
            </a:prstGeom>
            <a:noFill/>
          </p:spPr>
          <p:txBody>
            <a:bodyPr wrap="none" rtlCol="0">
              <a:spAutoFit/>
            </a:bodyPr>
            <a:lstStyle/>
            <a:p>
              <a:pPr algn="ctr"/>
              <a:r>
                <a:rPr lang="zh-CN" altLang="en-US" sz="2000" b="1" dirty="0">
                  <a:solidFill>
                    <a:prstClr val="white"/>
                  </a:solidFill>
                  <a:latin typeface="微软雅黑"/>
                  <a:ea typeface="微软雅黑"/>
                </a:rPr>
                <a:t>联合企业</a:t>
              </a:r>
              <a:endParaRPr lang="en-US" altLang="zh-CN" sz="2000" b="1" dirty="0">
                <a:solidFill>
                  <a:prstClr val="white"/>
                </a:solidFill>
                <a:latin typeface="微软雅黑"/>
                <a:ea typeface="微软雅黑"/>
              </a:endParaRPr>
            </a:p>
            <a:p>
              <a:pPr algn="ctr"/>
              <a:r>
                <a:rPr lang="zh-CN" altLang="en-US" sz="2000" b="1" dirty="0">
                  <a:solidFill>
                    <a:prstClr val="white"/>
                  </a:solidFill>
                  <a:latin typeface="微软雅黑"/>
                  <a:ea typeface="微软雅黑"/>
                </a:rPr>
                <a:t>创新中心</a:t>
              </a:r>
              <a:endParaRPr lang="en-US" altLang="zh-CN" sz="2000" b="1" dirty="0">
                <a:solidFill>
                  <a:prstClr val="white"/>
                </a:solidFill>
                <a:latin typeface="微软雅黑"/>
                <a:ea typeface="微软雅黑"/>
              </a:endParaRPr>
            </a:p>
          </p:txBody>
        </p:sp>
      </p:grpSp>
      <p:sp>
        <p:nvSpPr>
          <p:cNvPr id="7" name="圆角矩形 14">
            <a:extLst>
              <a:ext uri="{FF2B5EF4-FFF2-40B4-BE49-F238E27FC236}">
                <a16:creationId xmlns="" xmlns:a16="http://schemas.microsoft.com/office/drawing/2014/main" id="{C2522E40-1F7C-4066-8200-3C5B81D3876A}"/>
              </a:ext>
            </a:extLst>
          </p:cNvPr>
          <p:cNvSpPr/>
          <p:nvPr/>
        </p:nvSpPr>
        <p:spPr>
          <a:xfrm>
            <a:off x="6544804" y="2235944"/>
            <a:ext cx="2034652" cy="401147"/>
          </a:xfrm>
          <a:prstGeom prst="round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zh-CN" altLang="en-US" sz="1700" b="1" dirty="0">
                <a:solidFill>
                  <a:prstClr val="black"/>
                </a:solidFill>
                <a:latin typeface="微软雅黑"/>
              </a:rPr>
              <a:t>普渡大学</a:t>
            </a:r>
            <a:endParaRPr lang="en-GB" sz="1700" b="1" dirty="0">
              <a:solidFill>
                <a:prstClr val="black"/>
              </a:solidFill>
              <a:latin typeface="微软雅黑"/>
            </a:endParaRPr>
          </a:p>
        </p:txBody>
      </p:sp>
      <p:sp>
        <p:nvSpPr>
          <p:cNvPr id="8" name="圆角矩形 15">
            <a:extLst>
              <a:ext uri="{FF2B5EF4-FFF2-40B4-BE49-F238E27FC236}">
                <a16:creationId xmlns="" xmlns:a16="http://schemas.microsoft.com/office/drawing/2014/main" id="{CBEFA74F-1FBB-4E17-A015-9429A73599F2}"/>
              </a:ext>
            </a:extLst>
          </p:cNvPr>
          <p:cNvSpPr/>
          <p:nvPr/>
        </p:nvSpPr>
        <p:spPr>
          <a:xfrm>
            <a:off x="6544804" y="2703950"/>
            <a:ext cx="2034652" cy="401147"/>
          </a:xfrm>
          <a:prstGeom prst="round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zh-CN" altLang="en-US" sz="1700" b="1" dirty="0">
                <a:solidFill>
                  <a:prstClr val="black"/>
                </a:solidFill>
                <a:latin typeface="微软雅黑"/>
              </a:rPr>
              <a:t>牛津大学</a:t>
            </a:r>
          </a:p>
        </p:txBody>
      </p:sp>
      <p:sp>
        <p:nvSpPr>
          <p:cNvPr id="9" name="圆角矩形 16">
            <a:extLst>
              <a:ext uri="{FF2B5EF4-FFF2-40B4-BE49-F238E27FC236}">
                <a16:creationId xmlns="" xmlns:a16="http://schemas.microsoft.com/office/drawing/2014/main" id="{CA23B390-A3A6-48D9-836F-A12153D023B4}"/>
              </a:ext>
            </a:extLst>
          </p:cNvPr>
          <p:cNvSpPr/>
          <p:nvPr/>
        </p:nvSpPr>
        <p:spPr>
          <a:xfrm>
            <a:off x="6544804" y="3171955"/>
            <a:ext cx="2034652" cy="401147"/>
          </a:xfrm>
          <a:prstGeom prst="round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zh-CN" altLang="en-US" sz="1700" b="1" dirty="0">
                <a:solidFill>
                  <a:prstClr val="black"/>
                </a:solidFill>
                <a:latin typeface="微软雅黑"/>
              </a:rPr>
              <a:t>法国</a:t>
            </a:r>
            <a:r>
              <a:rPr lang="en-US" altLang="zh-CN" sz="1700" b="1" dirty="0">
                <a:solidFill>
                  <a:prstClr val="black"/>
                </a:solidFill>
                <a:latin typeface="微软雅黑"/>
              </a:rPr>
              <a:t>CNRS</a:t>
            </a:r>
            <a:endParaRPr lang="zh-CN" altLang="en-US" sz="1700" b="1" dirty="0">
              <a:solidFill>
                <a:prstClr val="black"/>
              </a:solidFill>
              <a:latin typeface="微软雅黑"/>
            </a:endParaRPr>
          </a:p>
        </p:txBody>
      </p:sp>
      <p:sp>
        <p:nvSpPr>
          <p:cNvPr id="10" name="圆角矩形 17">
            <a:extLst>
              <a:ext uri="{FF2B5EF4-FFF2-40B4-BE49-F238E27FC236}">
                <a16:creationId xmlns="" xmlns:a16="http://schemas.microsoft.com/office/drawing/2014/main" id="{1631B5B4-A4B5-44F5-B67A-C67939D13563}"/>
              </a:ext>
            </a:extLst>
          </p:cNvPr>
          <p:cNvSpPr/>
          <p:nvPr/>
        </p:nvSpPr>
        <p:spPr>
          <a:xfrm>
            <a:off x="6544804" y="4107965"/>
            <a:ext cx="2034652" cy="401147"/>
          </a:xfrm>
          <a:prstGeom prst="round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zh-CN" altLang="en-US" sz="1700" b="1" dirty="0">
                <a:solidFill>
                  <a:prstClr val="black"/>
                </a:solidFill>
                <a:latin typeface="微软雅黑"/>
              </a:rPr>
              <a:t>俄罗斯科学院</a:t>
            </a:r>
            <a:r>
              <a:rPr lang="en-US" altLang="zh-CN" sz="1700" b="1" dirty="0">
                <a:solidFill>
                  <a:prstClr val="black"/>
                </a:solidFill>
                <a:latin typeface="微软雅黑"/>
              </a:rPr>
              <a:t>GPI</a:t>
            </a:r>
            <a:endParaRPr lang="zh-CN" altLang="en-US" sz="1700" b="1" dirty="0">
              <a:solidFill>
                <a:prstClr val="black"/>
              </a:solidFill>
              <a:latin typeface="微软雅黑"/>
            </a:endParaRPr>
          </a:p>
        </p:txBody>
      </p:sp>
      <p:sp>
        <p:nvSpPr>
          <p:cNvPr id="11" name="圆角矩形 18">
            <a:extLst>
              <a:ext uri="{FF2B5EF4-FFF2-40B4-BE49-F238E27FC236}">
                <a16:creationId xmlns="" xmlns:a16="http://schemas.microsoft.com/office/drawing/2014/main" id="{36F851D8-62A5-41AB-8CF1-C25BE21B644A}"/>
              </a:ext>
            </a:extLst>
          </p:cNvPr>
          <p:cNvSpPr/>
          <p:nvPr/>
        </p:nvSpPr>
        <p:spPr>
          <a:xfrm>
            <a:off x="6513008" y="4567480"/>
            <a:ext cx="2214356" cy="401147"/>
          </a:xfrm>
          <a:prstGeom prst="round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zh-CN" altLang="en-US" sz="1700" b="1" dirty="0">
                <a:solidFill>
                  <a:prstClr val="black"/>
                </a:solidFill>
                <a:latin typeface="微软雅黑"/>
              </a:rPr>
              <a:t>澳大利亚昆士兰大学</a:t>
            </a:r>
          </a:p>
        </p:txBody>
      </p:sp>
      <p:sp>
        <p:nvSpPr>
          <p:cNvPr id="12" name="圆角矩形 19">
            <a:extLst>
              <a:ext uri="{FF2B5EF4-FFF2-40B4-BE49-F238E27FC236}">
                <a16:creationId xmlns="" xmlns:a16="http://schemas.microsoft.com/office/drawing/2014/main" id="{798C0EC4-8C21-4200-9EBD-9202B89DC72B}"/>
              </a:ext>
            </a:extLst>
          </p:cNvPr>
          <p:cNvSpPr/>
          <p:nvPr/>
        </p:nvSpPr>
        <p:spPr>
          <a:xfrm>
            <a:off x="6544804" y="3639960"/>
            <a:ext cx="2034652" cy="401147"/>
          </a:xfrm>
          <a:prstGeom prst="round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zh-CN" altLang="en-US" sz="1700" b="1" dirty="0">
                <a:solidFill>
                  <a:prstClr val="black"/>
                </a:solidFill>
                <a:latin typeface="微软雅黑"/>
              </a:rPr>
              <a:t>瑞典皇家工学院</a:t>
            </a:r>
          </a:p>
        </p:txBody>
      </p:sp>
      <p:sp>
        <p:nvSpPr>
          <p:cNvPr id="13" name="TextBox 8">
            <a:extLst>
              <a:ext uri="{FF2B5EF4-FFF2-40B4-BE49-F238E27FC236}">
                <a16:creationId xmlns="" xmlns:a16="http://schemas.microsoft.com/office/drawing/2014/main" id="{2A88965B-7271-4E11-9AD3-CD2CD16030EC}"/>
              </a:ext>
            </a:extLst>
          </p:cNvPr>
          <p:cNvSpPr txBox="1"/>
          <p:nvPr/>
        </p:nvSpPr>
        <p:spPr>
          <a:xfrm>
            <a:off x="442552" y="3112971"/>
            <a:ext cx="1609464" cy="369332"/>
          </a:xfrm>
          <a:prstGeom prst="rect">
            <a:avLst/>
          </a:prstGeom>
          <a:solidFill>
            <a:srgbClr val="C1D399"/>
          </a:solidFill>
          <a:ln w="12700">
            <a:solidFill>
              <a:srgbClr val="D74B4B"/>
            </a:solidFill>
          </a:ln>
        </p:spPr>
        <p:txBody>
          <a:bodyPr wrap="square">
            <a:spAutoFit/>
          </a:bodyPr>
          <a:lstStyle>
            <a:defPPr>
              <a:defRPr lang="zh-TW"/>
            </a:defPPr>
            <a:lvl1pPr lvl="0" algn="ctr">
              <a:defRPr>
                <a:solidFill>
                  <a:prstClr val="black"/>
                </a:solidFill>
                <a:latin typeface="+mn-ea"/>
                <a:ea typeface="+mn-ea"/>
              </a:defRPr>
            </a:lvl1pPr>
          </a:lstStyle>
          <a:p>
            <a:r>
              <a:rPr lang="zh-CN" altLang="en-US" dirty="0">
                <a:latin typeface="微软雅黑" pitchFamily="34" charset="-122"/>
                <a:ea typeface="微软雅黑" pitchFamily="34" charset="-122"/>
              </a:rPr>
              <a:t>材料加工专业</a:t>
            </a:r>
            <a:endParaRPr lang="en-GB" dirty="0">
              <a:latin typeface="微软雅黑" pitchFamily="34" charset="-122"/>
              <a:ea typeface="微软雅黑" pitchFamily="34" charset="-122"/>
            </a:endParaRPr>
          </a:p>
        </p:txBody>
      </p:sp>
      <p:sp>
        <p:nvSpPr>
          <p:cNvPr id="14" name="TextBox 9">
            <a:extLst>
              <a:ext uri="{FF2B5EF4-FFF2-40B4-BE49-F238E27FC236}">
                <a16:creationId xmlns="" xmlns:a16="http://schemas.microsoft.com/office/drawing/2014/main" id="{5AB8DCF1-0865-42EA-AF5C-81392E5C2610}"/>
              </a:ext>
            </a:extLst>
          </p:cNvPr>
          <p:cNvSpPr txBox="1"/>
          <p:nvPr/>
        </p:nvSpPr>
        <p:spPr>
          <a:xfrm>
            <a:off x="442552" y="4064719"/>
            <a:ext cx="1609464" cy="369332"/>
          </a:xfrm>
          <a:prstGeom prst="rect">
            <a:avLst/>
          </a:prstGeom>
          <a:solidFill>
            <a:srgbClr val="C1D399"/>
          </a:solidFill>
          <a:ln w="12700">
            <a:solidFill>
              <a:srgbClr val="D74B4B"/>
            </a:solidFill>
          </a:ln>
        </p:spPr>
        <p:txBody>
          <a:bodyPr wrap="square">
            <a:spAutoFit/>
          </a:bodyPr>
          <a:lstStyle>
            <a:defPPr>
              <a:defRPr lang="zh-TW"/>
            </a:defPPr>
            <a:lvl1pPr lvl="0" algn="ctr">
              <a:defRPr>
                <a:solidFill>
                  <a:prstClr val="black"/>
                </a:solidFill>
                <a:latin typeface="+mn-ea"/>
                <a:ea typeface="+mn-ea"/>
              </a:defRPr>
            </a:lvl1pPr>
          </a:lstStyle>
          <a:p>
            <a:r>
              <a:rPr lang="zh-CN" altLang="en-US" dirty="0">
                <a:latin typeface="微软雅黑" pitchFamily="34" charset="-122"/>
                <a:ea typeface="微软雅黑" pitchFamily="34" charset="-122"/>
              </a:rPr>
              <a:t>计算机专业</a:t>
            </a:r>
            <a:endParaRPr lang="en-GB" dirty="0">
              <a:latin typeface="微软雅黑" pitchFamily="34" charset="-122"/>
              <a:ea typeface="微软雅黑" pitchFamily="34" charset="-122"/>
            </a:endParaRPr>
          </a:p>
        </p:txBody>
      </p:sp>
      <p:sp>
        <p:nvSpPr>
          <p:cNvPr id="15" name="TextBox 10">
            <a:extLst>
              <a:ext uri="{FF2B5EF4-FFF2-40B4-BE49-F238E27FC236}">
                <a16:creationId xmlns="" xmlns:a16="http://schemas.microsoft.com/office/drawing/2014/main" id="{5A13C181-8A2A-4617-BCA2-1D436564AF44}"/>
              </a:ext>
            </a:extLst>
          </p:cNvPr>
          <p:cNvSpPr txBox="1"/>
          <p:nvPr/>
        </p:nvSpPr>
        <p:spPr>
          <a:xfrm>
            <a:off x="442552" y="3588845"/>
            <a:ext cx="1609464" cy="369332"/>
          </a:xfrm>
          <a:prstGeom prst="rect">
            <a:avLst/>
          </a:prstGeom>
          <a:solidFill>
            <a:srgbClr val="C1D399"/>
          </a:solidFill>
          <a:ln w="12700">
            <a:solidFill>
              <a:srgbClr val="D74B4B"/>
            </a:solidFill>
          </a:ln>
        </p:spPr>
        <p:txBody>
          <a:bodyPr wrap="square">
            <a:spAutoFit/>
          </a:bodyPr>
          <a:lstStyle>
            <a:defPPr>
              <a:defRPr lang="zh-TW"/>
            </a:defPPr>
            <a:lvl1pPr lvl="0" algn="ctr">
              <a:defRPr>
                <a:solidFill>
                  <a:prstClr val="black"/>
                </a:solidFill>
                <a:latin typeface="+mn-ea"/>
                <a:ea typeface="+mn-ea"/>
              </a:defRPr>
            </a:lvl1pPr>
          </a:lstStyle>
          <a:p>
            <a:r>
              <a:rPr lang="zh-CN" altLang="en-US" dirty="0">
                <a:latin typeface="微软雅黑" pitchFamily="34" charset="-122"/>
                <a:ea typeface="微软雅黑" pitchFamily="34" charset="-122"/>
              </a:rPr>
              <a:t>微电子专业</a:t>
            </a:r>
            <a:endParaRPr lang="en-GB" dirty="0">
              <a:latin typeface="微软雅黑" pitchFamily="34" charset="-122"/>
              <a:ea typeface="微软雅黑" pitchFamily="34" charset="-122"/>
            </a:endParaRPr>
          </a:p>
        </p:txBody>
      </p:sp>
      <p:sp>
        <p:nvSpPr>
          <p:cNvPr id="16" name="TextBox 11">
            <a:extLst>
              <a:ext uri="{FF2B5EF4-FFF2-40B4-BE49-F238E27FC236}">
                <a16:creationId xmlns="" xmlns:a16="http://schemas.microsoft.com/office/drawing/2014/main" id="{BD3CFCFC-1D4A-42D5-8A72-632DAEBA6B87}"/>
              </a:ext>
            </a:extLst>
          </p:cNvPr>
          <p:cNvSpPr txBox="1"/>
          <p:nvPr/>
        </p:nvSpPr>
        <p:spPr>
          <a:xfrm>
            <a:off x="442552" y="2637097"/>
            <a:ext cx="1609464" cy="369332"/>
          </a:xfrm>
          <a:prstGeom prst="rect">
            <a:avLst/>
          </a:prstGeom>
          <a:solidFill>
            <a:srgbClr val="C1D399"/>
          </a:solidFill>
          <a:ln w="12700">
            <a:solidFill>
              <a:srgbClr val="D74B4B"/>
            </a:solidFill>
          </a:ln>
        </p:spPr>
        <p:txBody>
          <a:bodyPr wrap="square">
            <a:spAutoFit/>
          </a:bodyPr>
          <a:lstStyle>
            <a:defPPr>
              <a:defRPr lang="zh-TW"/>
            </a:defPPr>
            <a:lvl1pPr lvl="0" algn="ctr">
              <a:defRPr>
                <a:solidFill>
                  <a:prstClr val="black"/>
                </a:solidFill>
                <a:latin typeface="+mn-ea"/>
                <a:ea typeface="+mn-ea"/>
              </a:defRPr>
            </a:lvl1pPr>
          </a:lstStyle>
          <a:p>
            <a:r>
              <a:rPr lang="zh-CN" altLang="en-US" dirty="0">
                <a:latin typeface="微软雅黑" pitchFamily="34" charset="-122"/>
                <a:ea typeface="微软雅黑" pitchFamily="34" charset="-122"/>
              </a:rPr>
              <a:t>钢铁冶金专业</a:t>
            </a:r>
            <a:endParaRPr lang="en-GB" dirty="0">
              <a:latin typeface="微软雅黑" pitchFamily="34" charset="-122"/>
              <a:ea typeface="微软雅黑" pitchFamily="34" charset="-122"/>
            </a:endParaRPr>
          </a:p>
        </p:txBody>
      </p:sp>
      <p:sp>
        <p:nvSpPr>
          <p:cNvPr id="17" name="TextBox 12">
            <a:extLst>
              <a:ext uri="{FF2B5EF4-FFF2-40B4-BE49-F238E27FC236}">
                <a16:creationId xmlns="" xmlns:a16="http://schemas.microsoft.com/office/drawing/2014/main" id="{E001FDB4-4E71-4342-A24C-991F13EEE12F}"/>
              </a:ext>
            </a:extLst>
          </p:cNvPr>
          <p:cNvSpPr txBox="1"/>
          <p:nvPr/>
        </p:nvSpPr>
        <p:spPr>
          <a:xfrm>
            <a:off x="442552" y="4540594"/>
            <a:ext cx="1609464" cy="369332"/>
          </a:xfrm>
          <a:prstGeom prst="rect">
            <a:avLst/>
          </a:prstGeom>
          <a:solidFill>
            <a:srgbClr val="C1D399"/>
          </a:solidFill>
          <a:ln w="12700">
            <a:solidFill>
              <a:srgbClr val="D74B4B"/>
            </a:solidFill>
          </a:ln>
        </p:spPr>
        <p:txBody>
          <a:bodyPr wrap="square">
            <a:spAutoFit/>
          </a:bodyPr>
          <a:lstStyle>
            <a:defPPr>
              <a:defRPr lang="zh-TW"/>
            </a:defPPr>
            <a:lvl1pPr lvl="0" algn="ctr">
              <a:defRPr>
                <a:solidFill>
                  <a:prstClr val="black"/>
                </a:solidFill>
                <a:latin typeface="+mn-ea"/>
                <a:ea typeface="+mn-ea"/>
              </a:defRPr>
            </a:lvl1pPr>
          </a:lstStyle>
          <a:p>
            <a:r>
              <a:rPr lang="zh-CN" altLang="en-US" dirty="0">
                <a:latin typeface="微软雅黑" pitchFamily="34" charset="-122"/>
                <a:ea typeface="微软雅黑" pitchFamily="34" charset="-122"/>
              </a:rPr>
              <a:t>有色金属专业</a:t>
            </a:r>
            <a:endParaRPr lang="en-GB" dirty="0">
              <a:latin typeface="微软雅黑" pitchFamily="34" charset="-122"/>
              <a:ea typeface="微软雅黑" pitchFamily="34" charset="-122"/>
            </a:endParaRPr>
          </a:p>
        </p:txBody>
      </p:sp>
      <p:sp>
        <p:nvSpPr>
          <p:cNvPr id="18" name="TextBox 27">
            <a:extLst>
              <a:ext uri="{FF2B5EF4-FFF2-40B4-BE49-F238E27FC236}">
                <a16:creationId xmlns="" xmlns:a16="http://schemas.microsoft.com/office/drawing/2014/main" id="{40DCBCF0-5893-4943-AA98-C8AD74CE7C44}"/>
              </a:ext>
            </a:extLst>
          </p:cNvPr>
          <p:cNvSpPr txBox="1"/>
          <p:nvPr/>
        </p:nvSpPr>
        <p:spPr>
          <a:xfrm>
            <a:off x="1018617" y="1492534"/>
            <a:ext cx="3007746" cy="369332"/>
          </a:xfrm>
          <a:prstGeom prst="rect">
            <a:avLst/>
          </a:prstGeom>
          <a:ln w="12700">
            <a:solidFill>
              <a:srgbClr val="D74B4B"/>
            </a:solidFill>
          </a:ln>
        </p:spPr>
        <p:txBody>
          <a:bodyPr wrap="square">
            <a:spAutoFit/>
          </a:bodyPr>
          <a:lstStyle>
            <a:defPPr>
              <a:defRPr lang="zh-TW"/>
            </a:defPPr>
            <a:lvl1pPr lvl="0" algn="ctr">
              <a:defRPr>
                <a:solidFill>
                  <a:prstClr val="black"/>
                </a:solidFill>
                <a:latin typeface="+mn-ea"/>
                <a:ea typeface="+mn-ea"/>
              </a:defRPr>
            </a:lvl1pPr>
          </a:lstStyle>
          <a:p>
            <a:r>
              <a:rPr lang="zh-CN" altLang="en-US" dirty="0">
                <a:latin typeface="微软雅黑" pitchFamily="34" charset="-122"/>
                <a:ea typeface="微软雅黑" pitchFamily="34" charset="-122"/>
              </a:rPr>
              <a:t>上海大学分析测试研究中心</a:t>
            </a:r>
            <a:endParaRPr lang="en-GB" dirty="0">
              <a:latin typeface="微软雅黑" pitchFamily="34" charset="-122"/>
              <a:ea typeface="微软雅黑" pitchFamily="34" charset="-122"/>
            </a:endParaRPr>
          </a:p>
        </p:txBody>
      </p:sp>
      <p:sp>
        <p:nvSpPr>
          <p:cNvPr id="19" name="TextBox 28">
            <a:extLst>
              <a:ext uri="{FF2B5EF4-FFF2-40B4-BE49-F238E27FC236}">
                <a16:creationId xmlns="" xmlns:a16="http://schemas.microsoft.com/office/drawing/2014/main" id="{04ED16A8-C39D-4D73-82B0-F20080A92800}"/>
              </a:ext>
            </a:extLst>
          </p:cNvPr>
          <p:cNvSpPr txBox="1"/>
          <p:nvPr/>
        </p:nvSpPr>
        <p:spPr>
          <a:xfrm>
            <a:off x="3707903" y="6081325"/>
            <a:ext cx="1734057" cy="369332"/>
          </a:xfrm>
          <a:prstGeom prst="rect">
            <a:avLst/>
          </a:prstGeom>
          <a:solidFill>
            <a:srgbClr val="FFD44B"/>
          </a:solidFill>
          <a:ln w="12700">
            <a:solidFill>
              <a:srgbClr val="D74B4B"/>
            </a:solidFill>
          </a:ln>
        </p:spPr>
        <p:txBody>
          <a:bodyPr wrap="square">
            <a:spAutoFit/>
          </a:bodyPr>
          <a:lstStyle>
            <a:defPPr>
              <a:defRPr lang="zh-TW"/>
            </a:defPPr>
            <a:lvl1pPr lvl="0" algn="ctr">
              <a:defRPr>
                <a:solidFill>
                  <a:prstClr val="black"/>
                </a:solidFill>
                <a:latin typeface="+mn-ea"/>
                <a:ea typeface="+mn-ea"/>
              </a:defRPr>
            </a:lvl1pPr>
          </a:lstStyle>
          <a:p>
            <a:r>
              <a:rPr lang="zh-CN" altLang="en-US" dirty="0">
                <a:latin typeface="微软雅黑" pitchFamily="34" charset="-122"/>
                <a:ea typeface="微软雅黑" pitchFamily="34" charset="-122"/>
              </a:rPr>
              <a:t>宝钢研究中心</a:t>
            </a:r>
            <a:endParaRPr lang="en-GB" dirty="0">
              <a:latin typeface="微软雅黑" pitchFamily="34" charset="-122"/>
              <a:ea typeface="微软雅黑" pitchFamily="34" charset="-122"/>
            </a:endParaRPr>
          </a:p>
        </p:txBody>
      </p:sp>
      <p:sp>
        <p:nvSpPr>
          <p:cNvPr id="20" name="TextBox 30">
            <a:extLst>
              <a:ext uri="{FF2B5EF4-FFF2-40B4-BE49-F238E27FC236}">
                <a16:creationId xmlns="" xmlns:a16="http://schemas.microsoft.com/office/drawing/2014/main" id="{B710449D-05C2-4650-A283-A4665112C082}"/>
              </a:ext>
            </a:extLst>
          </p:cNvPr>
          <p:cNvSpPr txBox="1"/>
          <p:nvPr/>
        </p:nvSpPr>
        <p:spPr>
          <a:xfrm>
            <a:off x="251520" y="6081325"/>
            <a:ext cx="3300910" cy="369332"/>
          </a:xfrm>
          <a:prstGeom prst="rect">
            <a:avLst/>
          </a:prstGeom>
          <a:solidFill>
            <a:srgbClr val="FFD44B"/>
          </a:solidFill>
          <a:ln w="12700">
            <a:solidFill>
              <a:srgbClr val="D74B4B"/>
            </a:solidFill>
          </a:ln>
        </p:spPr>
        <p:txBody>
          <a:bodyPr wrap="square">
            <a:spAutoFit/>
          </a:bodyPr>
          <a:lstStyle>
            <a:defPPr>
              <a:defRPr lang="zh-TW"/>
            </a:defPPr>
            <a:lvl1pPr lvl="0" algn="ctr">
              <a:defRPr>
                <a:solidFill>
                  <a:prstClr val="black"/>
                </a:solidFill>
                <a:latin typeface="+mn-ea"/>
                <a:ea typeface="+mn-ea"/>
              </a:defRPr>
            </a:lvl1pPr>
          </a:lstStyle>
          <a:p>
            <a:r>
              <a:rPr lang="zh-CN" altLang="en-US" dirty="0">
                <a:latin typeface="微软雅黑" pitchFamily="34" charset="-122"/>
                <a:ea typeface="微软雅黑" pitchFamily="34" charset="-122"/>
              </a:rPr>
              <a:t>上海大学核材料国际研究中心</a:t>
            </a:r>
            <a:endParaRPr lang="en-GB" dirty="0">
              <a:latin typeface="微软雅黑" pitchFamily="34" charset="-122"/>
              <a:ea typeface="微软雅黑" pitchFamily="34" charset="-122"/>
            </a:endParaRPr>
          </a:p>
        </p:txBody>
      </p:sp>
      <p:sp>
        <p:nvSpPr>
          <p:cNvPr id="21" name="圆角矩形 31">
            <a:extLst>
              <a:ext uri="{FF2B5EF4-FFF2-40B4-BE49-F238E27FC236}">
                <a16:creationId xmlns="" xmlns:a16="http://schemas.microsoft.com/office/drawing/2014/main" id="{405358BA-48BF-4216-A71F-3F10EFB6AB87}"/>
              </a:ext>
            </a:extLst>
          </p:cNvPr>
          <p:cNvSpPr/>
          <p:nvPr/>
        </p:nvSpPr>
        <p:spPr>
          <a:xfrm>
            <a:off x="6368355" y="5034390"/>
            <a:ext cx="2499133" cy="460610"/>
          </a:xfrm>
          <a:prstGeom prst="round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zh-CN" altLang="en-US" sz="1700" b="1" dirty="0">
                <a:solidFill>
                  <a:prstClr val="black"/>
                </a:solidFill>
                <a:latin typeface="微软雅黑"/>
              </a:rPr>
              <a:t>美国橡树岭国家实验室</a:t>
            </a:r>
          </a:p>
        </p:txBody>
      </p:sp>
      <p:sp>
        <p:nvSpPr>
          <p:cNvPr id="22" name="矩形 21">
            <a:extLst>
              <a:ext uri="{FF2B5EF4-FFF2-40B4-BE49-F238E27FC236}">
                <a16:creationId xmlns="" xmlns:a16="http://schemas.microsoft.com/office/drawing/2014/main" id="{AE937B6B-0503-44FF-8867-2A328BE6C0A7}"/>
              </a:ext>
            </a:extLst>
          </p:cNvPr>
          <p:cNvSpPr/>
          <p:nvPr/>
        </p:nvSpPr>
        <p:spPr>
          <a:xfrm>
            <a:off x="4556161" y="1492534"/>
            <a:ext cx="3591247" cy="369332"/>
          </a:xfrm>
          <a:prstGeom prst="rect">
            <a:avLst/>
          </a:prstGeom>
          <a:ln w="12700">
            <a:solidFill>
              <a:srgbClr val="D74B4B"/>
            </a:solidFill>
          </a:ln>
        </p:spPr>
        <p:txBody>
          <a:bodyPr wrap="square">
            <a:spAutoFit/>
          </a:bodyPr>
          <a:lstStyle/>
          <a:p>
            <a:pPr algn="ctr"/>
            <a:r>
              <a:rPr lang="zh-CN" altLang="en-US" dirty="0">
                <a:solidFill>
                  <a:prstClr val="black"/>
                </a:solidFill>
                <a:latin typeface="微软雅黑"/>
                <a:ea typeface="微软雅黑"/>
              </a:rPr>
              <a:t>上海大学材料基因组工程研究院</a:t>
            </a:r>
            <a:endParaRPr lang="en-GB" altLang="zh-CN" dirty="0">
              <a:solidFill>
                <a:prstClr val="black"/>
              </a:solidFill>
              <a:latin typeface="微软雅黑"/>
              <a:ea typeface="微软雅黑"/>
            </a:endParaRPr>
          </a:p>
        </p:txBody>
      </p:sp>
      <p:sp>
        <p:nvSpPr>
          <p:cNvPr id="23" name="Text Box 3">
            <a:extLst>
              <a:ext uri="{FF2B5EF4-FFF2-40B4-BE49-F238E27FC236}">
                <a16:creationId xmlns="" xmlns:a16="http://schemas.microsoft.com/office/drawing/2014/main" id="{03A87F8C-3AD5-4277-8C5D-0A6ABE957811}"/>
              </a:ext>
            </a:extLst>
          </p:cNvPr>
          <p:cNvSpPr txBox="1">
            <a:spLocks noChangeArrowheads="1"/>
          </p:cNvSpPr>
          <p:nvPr/>
        </p:nvSpPr>
        <p:spPr bwMode="auto">
          <a:xfrm>
            <a:off x="251520" y="872032"/>
            <a:ext cx="8327936"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eaLnBrk="1" hangingPunct="1">
              <a:defRPr sz="4000" b="1" baseline="-25000">
                <a:solidFill>
                  <a:schemeClr val="tx1">
                    <a:lumMod val="85000"/>
                    <a:lumOff val="15000"/>
                  </a:schemeClr>
                </a:solidFill>
                <a:latin typeface="+mn-ea"/>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en-US" altLang="zh-CN" sz="3200" dirty="0">
                <a:solidFill>
                  <a:schemeClr val="tx1"/>
                </a:solidFill>
                <a:latin typeface="微软雅黑" panose="020B0503020204020204" pitchFamily="34" charset="-122"/>
                <a:ea typeface="微软雅黑" panose="020B0503020204020204" pitchFamily="34" charset="-122"/>
              </a:rPr>
              <a:t>2017</a:t>
            </a:r>
            <a:r>
              <a:rPr lang="zh-CN" altLang="en-US" sz="3200" dirty="0">
                <a:solidFill>
                  <a:schemeClr val="tx1"/>
                </a:solidFill>
                <a:latin typeface="微软雅黑" panose="020B0503020204020204" pitchFamily="34" charset="-122"/>
                <a:ea typeface="微软雅黑" panose="020B0503020204020204" pitchFamily="34" charset="-122"/>
              </a:rPr>
              <a:t>年</a:t>
            </a:r>
            <a:r>
              <a:rPr lang="zh-CN" altLang="en-US" sz="3200" dirty="0">
                <a:solidFill>
                  <a:srgbClr val="FF0000"/>
                </a:solidFill>
                <a:latin typeface="微软雅黑" panose="020B0503020204020204" pitchFamily="34" charset="-122"/>
                <a:ea typeface="微软雅黑" panose="020B0503020204020204" pitchFamily="34" charset="-122"/>
              </a:rPr>
              <a:t>现代冶金与材料学科创新引智基地</a:t>
            </a:r>
            <a:r>
              <a:rPr lang="zh-CN" altLang="en-US" sz="3200" dirty="0">
                <a:solidFill>
                  <a:schemeClr val="tx1"/>
                </a:solidFill>
                <a:latin typeface="微软雅黑" panose="020B0503020204020204" pitchFamily="34" charset="-122"/>
                <a:ea typeface="微软雅黑" panose="020B0503020204020204" pitchFamily="34" charset="-122"/>
              </a:rPr>
              <a:t>获批</a:t>
            </a:r>
            <a:endParaRPr lang="en-US" altLang="zh-CN" dirty="0">
              <a:solidFill>
                <a:srgbClr val="000000">
                  <a:lumMod val="85000"/>
                  <a:lumOff val="15000"/>
                </a:srgbClr>
              </a:solidFill>
            </a:endParaRPr>
          </a:p>
        </p:txBody>
      </p:sp>
      <p:sp>
        <p:nvSpPr>
          <p:cNvPr id="31" name="TextBox 29">
            <a:extLst>
              <a:ext uri="{FF2B5EF4-FFF2-40B4-BE49-F238E27FC236}">
                <a16:creationId xmlns="" xmlns:a16="http://schemas.microsoft.com/office/drawing/2014/main" id="{7F3355EC-B10A-4BAC-9767-2E4F1994028D}"/>
              </a:ext>
            </a:extLst>
          </p:cNvPr>
          <p:cNvSpPr txBox="1"/>
          <p:nvPr/>
        </p:nvSpPr>
        <p:spPr>
          <a:xfrm>
            <a:off x="5652120" y="6082727"/>
            <a:ext cx="2984972" cy="369332"/>
          </a:xfrm>
          <a:prstGeom prst="rect">
            <a:avLst/>
          </a:prstGeom>
          <a:solidFill>
            <a:srgbClr val="FFD44B"/>
          </a:solidFill>
          <a:ln w="12700">
            <a:solidFill>
              <a:srgbClr val="D74B4B"/>
            </a:solidFill>
          </a:ln>
        </p:spPr>
        <p:txBody>
          <a:bodyPr wrap="square">
            <a:spAutoFit/>
          </a:bodyPr>
          <a:lstStyle>
            <a:defPPr>
              <a:defRPr lang="zh-TW"/>
            </a:defPPr>
            <a:lvl1pPr lvl="0" algn="ctr">
              <a:defRPr>
                <a:solidFill>
                  <a:prstClr val="black"/>
                </a:solidFill>
                <a:latin typeface="+mn-ea"/>
                <a:ea typeface="+mn-ea"/>
              </a:defRPr>
            </a:lvl1pPr>
          </a:lstStyle>
          <a:p>
            <a:r>
              <a:rPr lang="zh-CN" altLang="en-US" dirty="0">
                <a:latin typeface="微软雅黑" pitchFamily="34" charset="-122"/>
                <a:ea typeface="微软雅黑" pitchFamily="34" charset="-122"/>
              </a:rPr>
              <a:t>中信泰富特钢集团研发中心</a:t>
            </a:r>
            <a:endParaRPr lang="en-GB" dirty="0">
              <a:latin typeface="微软雅黑" pitchFamily="34" charset="-122"/>
              <a:ea typeface="微软雅黑" pitchFamily="34" charset="-122"/>
            </a:endParaRPr>
          </a:p>
        </p:txBody>
      </p:sp>
      <p:pic>
        <p:nvPicPr>
          <p:cNvPr id="32" name="图片 31">
            <a:extLst>
              <a:ext uri="{FF2B5EF4-FFF2-40B4-BE49-F238E27FC236}">
                <a16:creationId xmlns="" xmlns:a16="http://schemas.microsoft.com/office/drawing/2014/main" id="{9D2B8620-42E4-4D9A-A7A2-2AE9C15C42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extLst>
      <p:ext uri="{BB962C8B-B14F-4D97-AF65-F5344CB8AC3E}">
        <p14:creationId xmlns:p14="http://schemas.microsoft.com/office/powerpoint/2010/main" val="309481556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46" name="Group 58"/>
          <p:cNvGraphicFramePr>
            <a:graphicFrameLocks noGrp="1"/>
          </p:cNvGraphicFramePr>
          <p:nvPr>
            <p:extLst>
              <p:ext uri="{D42A27DB-BD31-4B8C-83A1-F6EECF244321}">
                <p14:modId xmlns:p14="http://schemas.microsoft.com/office/powerpoint/2010/main" val="3223822144"/>
              </p:ext>
            </p:extLst>
          </p:nvPr>
        </p:nvGraphicFramePr>
        <p:xfrm>
          <a:off x="314326" y="1916430"/>
          <a:ext cx="8575675" cy="1253490"/>
        </p:xfrm>
        <a:graphic>
          <a:graphicData uri="http://schemas.openxmlformats.org/drawingml/2006/table">
            <a:tbl>
              <a:tblPr/>
              <a:tblGrid>
                <a:gridCol w="617538">
                  <a:extLst>
                    <a:ext uri="{9D8B030D-6E8A-4147-A177-3AD203B41FA5}">
                      <a16:colId xmlns="" xmlns:a16="http://schemas.microsoft.com/office/drawing/2014/main" val="20000"/>
                    </a:ext>
                  </a:extLst>
                </a:gridCol>
                <a:gridCol w="3978275">
                  <a:extLst>
                    <a:ext uri="{9D8B030D-6E8A-4147-A177-3AD203B41FA5}">
                      <a16:colId xmlns="" xmlns:a16="http://schemas.microsoft.com/office/drawing/2014/main" val="20001"/>
                    </a:ext>
                  </a:extLst>
                </a:gridCol>
                <a:gridCol w="1509712">
                  <a:extLst>
                    <a:ext uri="{9D8B030D-6E8A-4147-A177-3AD203B41FA5}">
                      <a16:colId xmlns="" xmlns:a16="http://schemas.microsoft.com/office/drawing/2014/main" val="20002"/>
                    </a:ext>
                  </a:extLst>
                </a:gridCol>
                <a:gridCol w="1166813">
                  <a:extLst>
                    <a:ext uri="{9D8B030D-6E8A-4147-A177-3AD203B41FA5}">
                      <a16:colId xmlns="" xmlns:a16="http://schemas.microsoft.com/office/drawing/2014/main" val="20003"/>
                    </a:ext>
                  </a:extLst>
                </a:gridCol>
                <a:gridCol w="1303337">
                  <a:extLst>
                    <a:ext uri="{9D8B030D-6E8A-4147-A177-3AD203B41FA5}">
                      <a16:colId xmlns="" xmlns:a16="http://schemas.microsoft.com/office/drawing/2014/main" val="20004"/>
                    </a:ext>
                  </a:extLst>
                </a:gridCol>
              </a:tblGrid>
              <a:tr h="3746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宋体" pitchFamily="2" charset="-122"/>
                          <a:ea typeface="宋体" pitchFamily="2" charset="-122"/>
                        </a:rPr>
                        <a:t>序号</a:t>
                      </a:r>
                    </a:p>
                  </a:txBody>
                  <a:tcPr marL="35176" marR="35176" marT="38051" marB="38051"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bg1"/>
                          </a:solidFill>
                          <a:effectLst/>
                          <a:latin typeface="宋体" pitchFamily="2" charset="-122"/>
                          <a:ea typeface="宋体" pitchFamily="2" charset="-122"/>
                        </a:rPr>
                        <a:t>项目名称</a:t>
                      </a:r>
                    </a:p>
                  </a:txBody>
                  <a:tcPr marL="35176" marR="35176" marT="38051" marB="38051"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bg1"/>
                          </a:solidFill>
                          <a:effectLst/>
                          <a:latin typeface="宋体" pitchFamily="2" charset="-122"/>
                          <a:ea typeface="宋体" pitchFamily="2" charset="-122"/>
                        </a:rPr>
                        <a:t>主要完成人</a:t>
                      </a:r>
                    </a:p>
                  </a:txBody>
                  <a:tcPr marL="35176" marR="35176" marT="38051" marB="38051"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bg1"/>
                          </a:solidFill>
                          <a:effectLst/>
                          <a:latin typeface="宋体" pitchFamily="2" charset="-122"/>
                          <a:ea typeface="宋体" pitchFamily="2" charset="-122"/>
                        </a:rPr>
                        <a:t>完成单位</a:t>
                      </a:r>
                    </a:p>
                  </a:txBody>
                  <a:tcPr marL="35176" marR="35176" marT="38051" marB="38051"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bg1"/>
                          </a:solidFill>
                          <a:effectLst/>
                          <a:latin typeface="宋体" pitchFamily="2" charset="-122"/>
                          <a:ea typeface="宋体" pitchFamily="2" charset="-122"/>
                        </a:rPr>
                        <a:t>获奖名次</a:t>
                      </a:r>
                    </a:p>
                  </a:txBody>
                  <a:tcPr marL="35176" marR="35176" marT="38051" marB="38051"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0"/>
                  </a:ext>
                </a:extLst>
              </a:tr>
              <a:tr h="5408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3366"/>
                          </a:solidFill>
                          <a:effectLst/>
                          <a:latin typeface="方正小标宋简体" pitchFamily="65" charset="-122"/>
                          <a:ea typeface="方正小标宋简体" pitchFamily="65" charset="-122"/>
                        </a:rPr>
                        <a:t>1</a:t>
                      </a:r>
                      <a:endParaRPr kumimoji="0" lang="zh-CN" altLang="zh-CN" sz="1600" b="1" i="0" u="none" strike="noStrike" cap="none" normalizeH="0" baseline="0" dirty="0">
                        <a:ln>
                          <a:noFill/>
                        </a:ln>
                        <a:solidFill>
                          <a:srgbClr val="003366"/>
                        </a:solidFill>
                        <a:effectLst/>
                        <a:latin typeface="方正小标宋简体" pitchFamily="65" charset="-122"/>
                        <a:ea typeface="方正小标宋简体" pitchFamily="65" charset="-122"/>
                      </a:endParaRPr>
                    </a:p>
                  </a:txBody>
                  <a:tcPr marL="63314" marR="63314" marT="0"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3366"/>
                          </a:solidFill>
                          <a:effectLst/>
                          <a:latin typeface="方正小标宋简体" pitchFamily="65" charset="-122"/>
                          <a:ea typeface="方正小标宋简体" pitchFamily="65" charset="-122"/>
                        </a:rPr>
                        <a:t>碳</a:t>
                      </a:r>
                      <a:r>
                        <a:rPr kumimoji="0" lang="en-US" altLang="zh-CN" sz="1400" b="1" i="0" u="none" strike="noStrike" cap="none" normalizeH="0" baseline="0" dirty="0">
                          <a:ln>
                            <a:noFill/>
                          </a:ln>
                          <a:solidFill>
                            <a:srgbClr val="003366"/>
                          </a:solidFill>
                          <a:effectLst/>
                          <a:latin typeface="方正小标宋简体" pitchFamily="65" charset="-122"/>
                          <a:ea typeface="方正小标宋简体" pitchFamily="65" charset="-122"/>
                        </a:rPr>
                        <a:t>/</a:t>
                      </a:r>
                      <a:r>
                        <a:rPr kumimoji="0" lang="zh-CN" altLang="en-US" sz="1400" b="1" i="0" u="none" strike="noStrike" cap="none" normalizeH="0" baseline="0" dirty="0">
                          <a:ln>
                            <a:noFill/>
                          </a:ln>
                          <a:solidFill>
                            <a:srgbClr val="003366"/>
                          </a:solidFill>
                          <a:effectLst/>
                          <a:latin typeface="方正小标宋简体" pitchFamily="65" charset="-122"/>
                          <a:ea typeface="方正小标宋简体" pitchFamily="65" charset="-122"/>
                        </a:rPr>
                        <a:t>碳复合材料工艺技术装备及应用</a:t>
                      </a:r>
                    </a:p>
                  </a:txBody>
                  <a:tcPr marL="63314" marR="63314"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3366"/>
                          </a:solidFill>
                          <a:effectLst/>
                          <a:latin typeface="方正小标宋简体" pitchFamily="65" charset="-122"/>
                          <a:ea typeface="方正小标宋简体" pitchFamily="65" charset="-122"/>
                        </a:rPr>
                        <a:t>孙晋良，任慕苏等</a:t>
                      </a:r>
                    </a:p>
                  </a:txBody>
                  <a:tcPr marL="63314" marR="63314"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3366"/>
                          </a:solidFill>
                          <a:effectLst/>
                          <a:latin typeface="方正小标宋简体" pitchFamily="65" charset="-122"/>
                          <a:ea typeface="方正小标宋简体" pitchFamily="65" charset="-122"/>
                        </a:rPr>
                        <a:t>上海大学</a:t>
                      </a:r>
                    </a:p>
                  </a:txBody>
                  <a:tcPr marL="63314" marR="63314"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003366"/>
                          </a:solidFill>
                          <a:effectLst/>
                          <a:latin typeface="方正小标宋简体" pitchFamily="65" charset="-122"/>
                          <a:ea typeface="方正小标宋简体" pitchFamily="65" charset="-122"/>
                        </a:rPr>
                        <a:t>国家科技进步</a:t>
                      </a:r>
                      <a:endParaRPr kumimoji="0" lang="en-US" altLang="zh-CN" sz="1400" b="1" i="0" u="none" strike="noStrike" cap="none" normalizeH="0" baseline="0" dirty="0">
                        <a:ln>
                          <a:noFill/>
                        </a:ln>
                        <a:solidFill>
                          <a:srgbClr val="003366"/>
                        </a:solidFill>
                        <a:effectLst/>
                        <a:latin typeface="方正小标宋简体" pitchFamily="65" charset="-122"/>
                        <a:ea typeface="方正小标宋简体" pitchFamily="65"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003366"/>
                          </a:solidFill>
                          <a:effectLst/>
                          <a:latin typeface="方正小标宋简体" pitchFamily="65" charset="-122"/>
                          <a:ea typeface="方正小标宋简体" pitchFamily="65" charset="-122"/>
                        </a:rPr>
                        <a:t>二等奖</a:t>
                      </a:r>
                      <a:endParaRPr kumimoji="0" lang="en-US" altLang="zh-CN" sz="1400" b="1" i="0" u="none" strike="noStrike" cap="none" normalizeH="0" baseline="0" dirty="0">
                        <a:ln>
                          <a:noFill/>
                        </a:ln>
                        <a:solidFill>
                          <a:srgbClr val="003366"/>
                        </a:solidFill>
                        <a:effectLst/>
                        <a:latin typeface="方正小标宋简体" pitchFamily="65" charset="-122"/>
                        <a:ea typeface="方正小标宋简体" pitchFamily="65" charset="-122"/>
                      </a:endParaRPr>
                    </a:p>
                  </a:txBody>
                  <a:tcPr marL="35176" marR="35176" marT="38051" marB="38051"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lumMod val="90000"/>
                      </a:schemeClr>
                    </a:solidFill>
                  </a:tcPr>
                </a:tc>
                <a:extLst>
                  <a:ext uri="{0D108BD9-81ED-4DB2-BD59-A6C34878D82A}">
                    <a16:rowId xmlns="" xmlns:a16="http://schemas.microsoft.com/office/drawing/2014/main" val="10001"/>
                  </a:ext>
                </a:extLst>
              </a:tr>
              <a:tr h="3379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3366"/>
                          </a:solidFill>
                          <a:effectLst/>
                          <a:latin typeface="方正小标宋简体" pitchFamily="65" charset="-122"/>
                          <a:ea typeface="方正小标宋简体" pitchFamily="65" charset="-122"/>
                        </a:rPr>
                        <a:t>2</a:t>
                      </a:r>
                      <a:endParaRPr kumimoji="0" lang="zh-CN" altLang="zh-CN" sz="1600" b="1" i="0" u="none" strike="noStrike" cap="none" normalizeH="0" baseline="0" dirty="0">
                        <a:ln>
                          <a:noFill/>
                        </a:ln>
                        <a:solidFill>
                          <a:srgbClr val="003366"/>
                        </a:solidFill>
                        <a:effectLst/>
                        <a:latin typeface="方正小标宋简体" pitchFamily="65" charset="-122"/>
                        <a:ea typeface="方正小标宋简体" pitchFamily="65" charset="-122"/>
                      </a:endParaRPr>
                    </a:p>
                  </a:txBody>
                  <a:tcPr marL="63314" marR="63314" marT="0"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3366"/>
                          </a:solidFill>
                          <a:effectLst/>
                          <a:latin typeface="方正小标宋简体" pitchFamily="65" charset="-122"/>
                          <a:ea typeface="方正小标宋简体" pitchFamily="65" charset="-122"/>
                        </a:rPr>
                        <a:t>堆用锆合金关键基础研究</a:t>
                      </a:r>
                    </a:p>
                  </a:txBody>
                  <a:tcPr marL="63314" marR="63314"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3366"/>
                          </a:solidFill>
                          <a:effectLst/>
                          <a:latin typeface="方正小标宋简体" pitchFamily="65" charset="-122"/>
                          <a:ea typeface="方正小标宋简体" pitchFamily="65" charset="-122"/>
                        </a:rPr>
                        <a:t>周邦新</a:t>
                      </a:r>
                    </a:p>
                  </a:txBody>
                  <a:tcPr marL="63314" marR="63314"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3366"/>
                          </a:solidFill>
                          <a:effectLst/>
                          <a:latin typeface="方正小标宋简体" pitchFamily="65" charset="-122"/>
                          <a:ea typeface="方正小标宋简体" pitchFamily="65" charset="-122"/>
                        </a:rPr>
                        <a:t>上海大学</a:t>
                      </a:r>
                      <a:endParaRPr kumimoji="0" lang="zh-CN" altLang="zh-CN" sz="1400" b="1" i="0" u="none" strike="noStrike" cap="none" normalizeH="0" baseline="0" dirty="0">
                        <a:ln>
                          <a:noFill/>
                        </a:ln>
                        <a:solidFill>
                          <a:srgbClr val="003366"/>
                        </a:solidFill>
                        <a:effectLst/>
                        <a:latin typeface="方正小标宋简体" pitchFamily="65" charset="-122"/>
                        <a:ea typeface="方正小标宋简体" pitchFamily="65" charset="-122"/>
                      </a:endParaRPr>
                    </a:p>
                  </a:txBody>
                  <a:tcPr marL="63314" marR="63314"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vMerge="1">
                  <a:txBody>
                    <a:bodyPr/>
                    <a:lstStyle/>
                    <a:p>
                      <a:endParaRPr lang="zh-CN" altLang="en-US"/>
                    </a:p>
                  </a:txBody>
                  <a:tcPr/>
                </a:tc>
                <a:extLst>
                  <a:ext uri="{0D108BD9-81ED-4DB2-BD59-A6C34878D82A}">
                    <a16:rowId xmlns="" xmlns:a16="http://schemas.microsoft.com/office/drawing/2014/main" val="10002"/>
                  </a:ext>
                </a:extLst>
              </a:tr>
            </a:tbl>
          </a:graphicData>
        </a:graphic>
      </p:graphicFrame>
      <p:sp>
        <p:nvSpPr>
          <p:cNvPr id="22532" name="矩形 4"/>
          <p:cNvSpPr>
            <a:spLocks noChangeArrowheads="1"/>
          </p:cNvSpPr>
          <p:nvPr/>
        </p:nvSpPr>
        <p:spPr bwMode="auto">
          <a:xfrm>
            <a:off x="325438" y="922021"/>
            <a:ext cx="8640762" cy="1015663"/>
          </a:xfrm>
          <a:prstGeom prst="rect">
            <a:avLst/>
          </a:prstGeom>
          <a:noFill/>
          <a:ln>
            <a:noFill/>
          </a:ln>
          <a:extLst/>
        </p:spPr>
        <p:txBody>
          <a:bodyPr>
            <a:spAutoFit/>
          </a:bodyPr>
          <a:lstStyle/>
          <a:p>
            <a:pPr indent="342900" algn="just">
              <a:buClr>
                <a:srgbClr val="C00000"/>
              </a:buClr>
              <a:defRPr/>
            </a:pPr>
            <a:r>
              <a:rPr lang="en-US" altLang="zh-CN" sz="2000" b="1" dirty="0">
                <a:solidFill>
                  <a:srgbClr val="003366"/>
                </a:solidFill>
                <a:latin typeface="方正小标宋简体" pitchFamily="65" charset="-122"/>
                <a:ea typeface="方正小标宋简体" pitchFamily="65" charset="-122"/>
              </a:rPr>
              <a:t>  2012</a:t>
            </a:r>
            <a:r>
              <a:rPr lang="zh-CN" altLang="zh-CN" sz="2000" b="1" dirty="0">
                <a:solidFill>
                  <a:srgbClr val="003366"/>
                </a:solidFill>
                <a:latin typeface="方正小标宋简体" pitchFamily="65" charset="-122"/>
                <a:ea typeface="方正小标宋简体" pitchFamily="65" charset="-122"/>
              </a:rPr>
              <a:t>年</a:t>
            </a:r>
            <a:r>
              <a:rPr lang="zh-CN" altLang="en-US" sz="2000" b="1" dirty="0">
                <a:solidFill>
                  <a:srgbClr val="003366"/>
                </a:solidFill>
                <a:latin typeface="方正小标宋简体" pitchFamily="65" charset="-122"/>
                <a:ea typeface="方正小标宋简体" pitchFamily="65" charset="-122"/>
              </a:rPr>
              <a:t>，</a:t>
            </a:r>
            <a:r>
              <a:rPr lang="zh-CN" altLang="zh-CN" sz="2000" b="1" dirty="0">
                <a:solidFill>
                  <a:srgbClr val="003366"/>
                </a:solidFill>
                <a:latin typeface="方正小标宋简体" pitchFamily="65" charset="-122"/>
                <a:ea typeface="方正小标宋简体" pitchFamily="65" charset="-122"/>
              </a:rPr>
              <a:t>学院获得</a:t>
            </a:r>
            <a:r>
              <a:rPr lang="zh-CN" altLang="zh-CN" sz="2000" b="1" dirty="0">
                <a:solidFill>
                  <a:srgbClr val="FF0000"/>
                </a:solidFill>
                <a:latin typeface="方正小标宋简体" pitchFamily="65" charset="-122"/>
                <a:ea typeface="方正小标宋简体" pitchFamily="65" charset="-122"/>
              </a:rPr>
              <a:t>国家科技进步奖（二等奖）</a:t>
            </a:r>
            <a:r>
              <a:rPr lang="en-US" altLang="zh-CN" sz="2000" b="1" u="sng" dirty="0">
                <a:solidFill>
                  <a:srgbClr val="FF0000"/>
                </a:solidFill>
                <a:effectLst>
                  <a:outerShdw blurRad="38100" dist="38100" dir="2700000" algn="tl">
                    <a:srgbClr val="000000">
                      <a:alpha val="43137"/>
                    </a:srgbClr>
                  </a:outerShdw>
                </a:effectLst>
                <a:latin typeface="方正小标宋简体" pitchFamily="65" charset="-122"/>
                <a:ea typeface="方正小标宋简体" pitchFamily="65" charset="-122"/>
              </a:rPr>
              <a:t>2</a:t>
            </a:r>
            <a:r>
              <a:rPr lang="zh-CN" altLang="zh-CN" sz="2000" b="1" dirty="0">
                <a:solidFill>
                  <a:srgbClr val="003366"/>
                </a:solidFill>
                <a:latin typeface="方正小标宋简体" pitchFamily="65" charset="-122"/>
                <a:ea typeface="方正小标宋简体" pitchFamily="65" charset="-122"/>
              </a:rPr>
              <a:t>项，实现自新上海大学组建以来学校在国家级科学技术奖</a:t>
            </a:r>
            <a:r>
              <a:rPr lang="zh-CN" altLang="en-US" sz="2000" b="1" dirty="0">
                <a:solidFill>
                  <a:srgbClr val="003366"/>
                </a:solidFill>
                <a:latin typeface="方正小标宋简体" pitchFamily="65" charset="-122"/>
                <a:ea typeface="方正小标宋简体" pitchFamily="65" charset="-122"/>
              </a:rPr>
              <a:t>项</a:t>
            </a:r>
            <a:r>
              <a:rPr lang="zh-CN" altLang="zh-CN" sz="2000" b="1" dirty="0">
                <a:solidFill>
                  <a:srgbClr val="003366"/>
                </a:solidFill>
                <a:latin typeface="方正小标宋简体" pitchFamily="65" charset="-122"/>
                <a:ea typeface="方正小标宋简体" pitchFamily="65" charset="-122"/>
              </a:rPr>
              <a:t>上零的突破</a:t>
            </a:r>
            <a:r>
              <a:rPr lang="zh-CN" altLang="en-US" sz="2000" b="1" dirty="0">
                <a:solidFill>
                  <a:srgbClr val="003366"/>
                </a:solidFill>
                <a:latin typeface="方正小标宋简体" pitchFamily="65" charset="-122"/>
                <a:ea typeface="方正小标宋简体" pitchFamily="65" charset="-122"/>
              </a:rPr>
              <a:t>；</a:t>
            </a:r>
            <a:r>
              <a:rPr lang="en-US" altLang="zh-CN" sz="2000" b="1" dirty="0">
                <a:solidFill>
                  <a:srgbClr val="003366"/>
                </a:solidFill>
                <a:latin typeface="方正小标宋简体" pitchFamily="65" charset="-122"/>
                <a:ea typeface="方正小标宋简体" pitchFamily="65" charset="-122"/>
              </a:rPr>
              <a:t>2017</a:t>
            </a:r>
            <a:r>
              <a:rPr lang="zh-CN" altLang="en-US" sz="2000" b="1" dirty="0">
                <a:solidFill>
                  <a:srgbClr val="003366"/>
                </a:solidFill>
                <a:latin typeface="方正小标宋简体" pitchFamily="65" charset="-122"/>
                <a:ea typeface="方正小标宋简体" pitchFamily="65" charset="-122"/>
              </a:rPr>
              <a:t>年，学院获</a:t>
            </a:r>
            <a:r>
              <a:rPr lang="zh-CN" altLang="en-US" sz="2000" b="1" dirty="0">
                <a:solidFill>
                  <a:srgbClr val="FF0000"/>
                </a:solidFill>
                <a:latin typeface="方正小标宋简体" pitchFamily="65" charset="-122"/>
                <a:ea typeface="方正小标宋简体" pitchFamily="65" charset="-122"/>
              </a:rPr>
              <a:t>国家技术发明奖二等奖</a:t>
            </a:r>
            <a:r>
              <a:rPr lang="zh-CN" altLang="en-US" sz="2000" b="1" dirty="0">
                <a:solidFill>
                  <a:srgbClr val="003366"/>
                </a:solidFill>
                <a:latin typeface="方正小标宋简体" pitchFamily="65" charset="-122"/>
                <a:ea typeface="方正小标宋简体" pitchFamily="65" charset="-122"/>
              </a:rPr>
              <a:t>，科研成果再次突破。</a:t>
            </a:r>
            <a:endParaRPr lang="zh-CN" altLang="zh-CN" sz="2000" b="1" dirty="0">
              <a:solidFill>
                <a:srgbClr val="003366"/>
              </a:solidFill>
              <a:latin typeface="方正小标宋简体" pitchFamily="65" charset="-122"/>
              <a:ea typeface="方正小标宋简体" pitchFamily="65" charset="-122"/>
            </a:endParaRPr>
          </a:p>
        </p:txBody>
      </p:sp>
      <p:pic>
        <p:nvPicPr>
          <p:cNvPr id="35882" name="Picture 15" descr="clip_image002_副本"/>
          <p:cNvPicPr>
            <a:picLocks noChangeAspect="1" noChangeArrowheads="1"/>
          </p:cNvPicPr>
          <p:nvPr/>
        </p:nvPicPr>
        <p:blipFill>
          <a:blip r:embed="rId2"/>
          <a:srcRect b="10350"/>
          <a:stretch>
            <a:fillRect/>
          </a:stretch>
        </p:blipFill>
        <p:spPr bwMode="auto">
          <a:xfrm>
            <a:off x="107504" y="3688960"/>
            <a:ext cx="3672407" cy="2836199"/>
          </a:xfrm>
          <a:prstGeom prst="rect">
            <a:avLst/>
          </a:prstGeom>
          <a:noFill/>
          <a:ln w="9525">
            <a:noFill/>
            <a:miter lim="800000"/>
            <a:headEnd/>
            <a:tailEnd/>
          </a:ln>
        </p:spPr>
      </p:pic>
      <p:sp>
        <p:nvSpPr>
          <p:cNvPr id="24636" name="矩形 38"/>
          <p:cNvSpPr>
            <a:spLocks noChangeArrowheads="1"/>
          </p:cNvSpPr>
          <p:nvPr/>
        </p:nvSpPr>
        <p:spPr bwMode="auto">
          <a:xfrm>
            <a:off x="-108519" y="19468"/>
            <a:ext cx="8895334" cy="769441"/>
          </a:xfrm>
          <a:prstGeom prst="rect">
            <a:avLst/>
          </a:prstGeom>
          <a:noFill/>
          <a:ln w="9525">
            <a:noFill/>
            <a:miter lim="800000"/>
            <a:headEnd/>
            <a:tailEnd/>
          </a:ln>
        </p:spPr>
        <p:txBody>
          <a:bodyPr wrap="square" anchor="ctr">
            <a:spAutoFit/>
          </a:bodyPr>
          <a:lstStyle/>
          <a:p>
            <a:pPr algn="ctr"/>
            <a:r>
              <a:rPr lang="zh-CN" altLang="en-US" sz="4400" b="1" dirty="0">
                <a:solidFill>
                  <a:schemeClr val="bg1"/>
                </a:solidFill>
                <a:latin typeface="黑体" panose="02010609060101010101" pitchFamily="49" charset="-122"/>
                <a:ea typeface="黑体" panose="02010609060101010101" pitchFamily="49" charset="-122"/>
                <a:sym typeface="Arial" charset="0"/>
              </a:rPr>
              <a:t>科研获奖</a:t>
            </a:r>
          </a:p>
        </p:txBody>
      </p:sp>
      <p:pic>
        <p:nvPicPr>
          <p:cNvPr id="8" name="图片 7" descr="C:\Users\Administrator\Desktop\微信图片_20180108165243.jpg">
            <a:extLst>
              <a:ext uri="{FF2B5EF4-FFF2-40B4-BE49-F238E27FC236}">
                <a16:creationId xmlns="" xmlns:a16="http://schemas.microsoft.com/office/drawing/2014/main" id="{FB80B382-A89E-4017-851C-31590AF0BC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567" y="3688078"/>
            <a:ext cx="2463434" cy="2777106"/>
          </a:xfrm>
          <a:prstGeom prst="rect">
            <a:avLst/>
          </a:prstGeom>
          <a:noFill/>
          <a:ln>
            <a:noFill/>
          </a:ln>
        </p:spPr>
      </p:pic>
      <p:pic>
        <p:nvPicPr>
          <p:cNvPr id="9" name="Picture 2" descr="F:\KPI考核20181011\翟启杰获国家科技发明二等奖\微信图片_20180109083831.jpg">
            <a:extLst>
              <a:ext uri="{FF2B5EF4-FFF2-40B4-BE49-F238E27FC236}">
                <a16:creationId xmlns="" xmlns:a16="http://schemas.microsoft.com/office/drawing/2014/main" id="{0EFE2866-B32B-42DB-9EBE-99B7787A28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6539" y="3688079"/>
            <a:ext cx="2740028" cy="27720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1">
            <a:extLst>
              <a:ext uri="{FF2B5EF4-FFF2-40B4-BE49-F238E27FC236}">
                <a16:creationId xmlns="" xmlns:a16="http://schemas.microsoft.com/office/drawing/2014/main" id="{2AC519E7-ABFE-49B3-93BD-F02F27CA1225}"/>
              </a:ext>
            </a:extLst>
          </p:cNvPr>
          <p:cNvGraphicFramePr>
            <a:graphicFrameLocks noGrp="1"/>
          </p:cNvGraphicFramePr>
          <p:nvPr>
            <p:extLst>
              <p:ext uri="{D42A27DB-BD31-4B8C-83A1-F6EECF244321}">
                <p14:modId xmlns:p14="http://schemas.microsoft.com/office/powerpoint/2010/main" val="918089063"/>
              </p:ext>
            </p:extLst>
          </p:nvPr>
        </p:nvGraphicFramePr>
        <p:xfrm>
          <a:off x="325437" y="3169919"/>
          <a:ext cx="7271118" cy="518160"/>
        </p:xfrm>
        <a:graphic>
          <a:graphicData uri="http://schemas.openxmlformats.org/drawingml/2006/table">
            <a:tbl>
              <a:tblPr/>
              <a:tblGrid>
                <a:gridCol w="617434">
                  <a:extLst>
                    <a:ext uri="{9D8B030D-6E8A-4147-A177-3AD203B41FA5}">
                      <a16:colId xmlns="" xmlns:a16="http://schemas.microsoft.com/office/drawing/2014/main" val="1763085524"/>
                    </a:ext>
                  </a:extLst>
                </a:gridCol>
                <a:gridCol w="3977607">
                  <a:extLst>
                    <a:ext uri="{9D8B030D-6E8A-4147-A177-3AD203B41FA5}">
                      <a16:colId xmlns="" xmlns:a16="http://schemas.microsoft.com/office/drawing/2014/main" val="3770462317"/>
                    </a:ext>
                  </a:extLst>
                </a:gridCol>
                <a:gridCol w="1509459">
                  <a:extLst>
                    <a:ext uri="{9D8B030D-6E8A-4147-A177-3AD203B41FA5}">
                      <a16:colId xmlns="" xmlns:a16="http://schemas.microsoft.com/office/drawing/2014/main" val="1686662365"/>
                    </a:ext>
                  </a:extLst>
                </a:gridCol>
                <a:gridCol w="1166618">
                  <a:extLst>
                    <a:ext uri="{9D8B030D-6E8A-4147-A177-3AD203B41FA5}">
                      <a16:colId xmlns="" xmlns:a16="http://schemas.microsoft.com/office/drawing/2014/main" val="753200581"/>
                    </a:ext>
                  </a:extLst>
                </a:gridCol>
              </a:tblGrid>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rgbClr val="003366"/>
                          </a:solidFill>
                          <a:effectLst/>
                          <a:latin typeface="方正小标宋简体" pitchFamily="65" charset="-122"/>
                          <a:ea typeface="方正小标宋简体"/>
                        </a:rPr>
                        <a:t>3</a:t>
                      </a:r>
                      <a:endParaRPr kumimoji="0" lang="zh-CN" altLang="zh-CN" sz="1600" b="1" i="0" u="none" strike="noStrike" cap="none" normalizeH="0" baseline="0" dirty="0">
                        <a:ln>
                          <a:noFill/>
                        </a:ln>
                        <a:solidFill>
                          <a:srgbClr val="003366"/>
                        </a:solidFill>
                        <a:effectLst/>
                        <a:latin typeface="方正小标宋简体" pitchFamily="65" charset="-122"/>
                        <a:ea typeface="方正小标宋简体"/>
                      </a:endParaRPr>
                    </a:p>
                  </a:txBody>
                  <a:tcPr marL="63314" marR="63314" marT="0"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zh-CN" altLang="zh-CN" sz="1400" b="1" kern="1200" dirty="0">
                          <a:solidFill>
                            <a:srgbClr val="002060"/>
                          </a:solidFill>
                          <a:effectLst/>
                          <a:latin typeface="微软雅黑" panose="020B0503020204020204" pitchFamily="34" charset="-122"/>
                          <a:ea typeface="方正小标宋简体"/>
                          <a:cs typeface="+mn-cs"/>
                        </a:rPr>
                        <a:t>脉冲磁致振荡连铸方坯凝固均质化技术</a:t>
                      </a:r>
                      <a:endParaRPr kumimoji="0" lang="zh-CN" altLang="en-US" sz="1400" b="1" i="0" u="none" strike="noStrike" cap="none" normalizeH="0" baseline="0" dirty="0">
                        <a:ln>
                          <a:noFill/>
                        </a:ln>
                        <a:solidFill>
                          <a:srgbClr val="002060"/>
                        </a:solidFill>
                        <a:effectLst/>
                        <a:latin typeface="方正小标宋简体" pitchFamily="65" charset="-122"/>
                        <a:ea typeface="方正小标宋简体"/>
                      </a:endParaRPr>
                    </a:p>
                  </a:txBody>
                  <a:tcPr marL="63314" marR="63314"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3366"/>
                          </a:solidFill>
                          <a:effectLst/>
                          <a:latin typeface="方正小标宋简体" pitchFamily="65" charset="-122"/>
                          <a:ea typeface="方正小标宋简体" pitchFamily="65" charset="-122"/>
                        </a:rPr>
                        <a:t>翟启杰</a:t>
                      </a:r>
                    </a:p>
                  </a:txBody>
                  <a:tcPr marL="63314" marR="63314"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3366"/>
                          </a:solidFill>
                          <a:effectLst/>
                          <a:latin typeface="方正小标宋简体" pitchFamily="65" charset="-122"/>
                          <a:ea typeface="方正小标宋简体" pitchFamily="65" charset="-122"/>
                        </a:rPr>
                        <a:t>上海大学</a:t>
                      </a:r>
                      <a:endParaRPr kumimoji="0" lang="zh-CN" altLang="zh-CN" sz="1400" b="1" i="0" u="none" strike="noStrike" cap="none" normalizeH="0" baseline="0" dirty="0">
                        <a:ln>
                          <a:noFill/>
                        </a:ln>
                        <a:solidFill>
                          <a:srgbClr val="003366"/>
                        </a:solidFill>
                        <a:effectLst/>
                        <a:latin typeface="方正小标宋简体" pitchFamily="65" charset="-122"/>
                        <a:ea typeface="方正小标宋简体" pitchFamily="65" charset="-122"/>
                      </a:endParaRPr>
                    </a:p>
                  </a:txBody>
                  <a:tcPr marL="63314" marR="63314"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3401411001"/>
                  </a:ext>
                </a:extLst>
              </a:tr>
            </a:tbl>
          </a:graphicData>
        </a:graphic>
      </p:graphicFrame>
      <p:sp>
        <p:nvSpPr>
          <p:cNvPr id="5" name="文本框 4">
            <a:extLst>
              <a:ext uri="{FF2B5EF4-FFF2-40B4-BE49-F238E27FC236}">
                <a16:creationId xmlns="" xmlns:a16="http://schemas.microsoft.com/office/drawing/2014/main" id="{FEDB64E2-0344-4C21-8690-2FAEF5EBE7C5}"/>
              </a:ext>
            </a:extLst>
          </p:cNvPr>
          <p:cNvSpPr txBox="1"/>
          <p:nvPr/>
        </p:nvSpPr>
        <p:spPr>
          <a:xfrm>
            <a:off x="7596555" y="3169919"/>
            <a:ext cx="1280160" cy="523220"/>
          </a:xfrm>
          <a:prstGeom prst="rect">
            <a:avLst/>
          </a:prstGeom>
          <a:solidFill>
            <a:schemeClr val="accent1">
              <a:lumMod val="90000"/>
            </a:schemeClr>
          </a:solidFill>
          <a:ln>
            <a:noFill/>
          </a:ln>
        </p:spPr>
        <p:txBody>
          <a:bodyPr wrap="square" rtlCol="0">
            <a:spAutoFit/>
          </a:bodyPr>
          <a:lstStyle/>
          <a:p>
            <a:pPr algn="ctr"/>
            <a:r>
              <a:rPr lang="zh-CN" altLang="en-US" sz="1400" b="1" dirty="0">
                <a:solidFill>
                  <a:srgbClr val="002060"/>
                </a:solidFill>
              </a:rPr>
              <a:t>国家技术发明二等奖</a:t>
            </a:r>
          </a:p>
        </p:txBody>
      </p:sp>
      <p:pic>
        <p:nvPicPr>
          <p:cNvPr id="13" name="图片 12">
            <a:extLst>
              <a:ext uri="{FF2B5EF4-FFF2-40B4-BE49-F238E27FC236}">
                <a16:creationId xmlns="" xmlns:a16="http://schemas.microsoft.com/office/drawing/2014/main" id="{25DE8281-4227-4C29-BEEC-97E6EDD524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FF185B1-442F-4822-BDDA-B9FB74AF3702}"/>
              </a:ext>
            </a:extLst>
          </p:cNvPr>
          <p:cNvSpPr/>
          <p:nvPr/>
        </p:nvSpPr>
        <p:spPr>
          <a:xfrm>
            <a:off x="3833003" y="1484784"/>
            <a:ext cx="5239594" cy="4566186"/>
          </a:xfrm>
          <a:prstGeom prst="rect">
            <a:avLst/>
          </a:prstGeom>
        </p:spPr>
        <p:txBody>
          <a:bodyPr wrap="square">
            <a:spAutoFit/>
          </a:bodyPr>
          <a:lstStyle/>
          <a:p>
            <a:pPr>
              <a:lnSpc>
                <a:spcPct val="150000"/>
              </a:lnSpc>
              <a:buFont typeface="Arial"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孙晋良院士获</a:t>
            </a:r>
            <a:r>
              <a:rPr lang="zh-CN" altLang="en-US" sz="1400" b="1" dirty="0">
                <a:solidFill>
                  <a:srgbClr val="FF0000"/>
                </a:solidFill>
                <a:latin typeface="微软雅黑" panose="020B0503020204020204" pitchFamily="34" charset="-122"/>
                <a:ea typeface="微软雅黑" panose="020B0503020204020204" pitchFamily="34" charset="-122"/>
              </a:rPr>
              <a:t>“全国先进工作者”</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Arial"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周邦新院士获</a:t>
            </a:r>
            <a:r>
              <a:rPr lang="zh-CN" altLang="en-US" sz="1400" b="1" dirty="0">
                <a:solidFill>
                  <a:srgbClr val="FF0000"/>
                </a:solidFill>
                <a:latin typeface="微软雅黑" panose="020B0503020204020204" pitchFamily="34" charset="-122"/>
                <a:ea typeface="微软雅黑" panose="020B0503020204020204" pitchFamily="34" charset="-122"/>
              </a:rPr>
              <a:t>“上海市先进工作者”</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Arial"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高彦峰教授获上海市教卫党委系统</a:t>
            </a:r>
            <a:r>
              <a:rPr lang="zh-CN" altLang="en-US" sz="1400" b="1" dirty="0">
                <a:solidFill>
                  <a:srgbClr val="FF0000"/>
                </a:solidFill>
                <a:latin typeface="微软雅黑" panose="020B0503020204020204" pitchFamily="34" charset="-122"/>
                <a:ea typeface="微软雅黑" panose="020B0503020204020204" pitchFamily="34" charset="-122"/>
              </a:rPr>
              <a:t>优秀共产党员</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Arial"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尹静波教授获上海市教育系统</a:t>
            </a:r>
            <a:r>
              <a:rPr lang="zh-CN" altLang="en-US" sz="1400" b="1" dirty="0">
                <a:solidFill>
                  <a:srgbClr val="FF0000"/>
                </a:solidFill>
                <a:latin typeface="微软雅黑" panose="020B0503020204020204" pitchFamily="34" charset="-122"/>
                <a:ea typeface="微软雅黑" panose="020B0503020204020204" pitchFamily="34" charset="-122"/>
              </a:rPr>
              <a:t>巾帼建功标兵</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Arial"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翟启杰教授获</a:t>
            </a:r>
            <a:r>
              <a:rPr lang="zh-CN" altLang="en-US" sz="1400" b="1" dirty="0">
                <a:solidFill>
                  <a:srgbClr val="FF0000"/>
                </a:solidFill>
                <a:latin typeface="微软雅黑" panose="020B0503020204020204" pitchFamily="34" charset="-122"/>
                <a:ea typeface="微软雅黑" panose="020B0503020204020204" pitchFamily="34" charset="-122"/>
              </a:rPr>
              <a:t>国家技术发明二等奖，上海市技术发明一等奖</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Arial"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任忠鸣教授获</a:t>
            </a:r>
            <a:r>
              <a:rPr lang="zh-CN" altLang="en-US" sz="1400" b="1" dirty="0">
                <a:solidFill>
                  <a:srgbClr val="FF0000"/>
                </a:solidFill>
                <a:latin typeface="微软雅黑" panose="020B0503020204020204" pitchFamily="34" charset="-122"/>
                <a:ea typeface="微软雅黑" panose="020B0503020204020204" pitchFamily="34" charset="-122"/>
              </a:rPr>
              <a:t>上海市技术发明一等奖</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Arial" pitchFamily="34" charset="0"/>
              <a:buChar char="•"/>
            </a:pPr>
            <a:r>
              <a:rPr lang="zh-CN" altLang="zh-CN" sz="1400" b="1" dirty="0">
                <a:solidFill>
                  <a:srgbClr val="002060"/>
                </a:solidFill>
                <a:latin typeface="微软雅黑" panose="020B0503020204020204" pitchFamily="34" charset="-122"/>
                <a:ea typeface="微软雅黑" panose="020B0503020204020204" pitchFamily="34" charset="-122"/>
              </a:rPr>
              <a:t>李喜</a:t>
            </a:r>
            <a:r>
              <a:rPr lang="zh-CN" altLang="en-US" sz="1400" b="1" dirty="0">
                <a:solidFill>
                  <a:srgbClr val="002060"/>
                </a:solidFill>
                <a:latin typeface="微软雅黑" panose="020B0503020204020204" pitchFamily="34" charset="-122"/>
                <a:ea typeface="微软雅黑" panose="020B0503020204020204" pitchFamily="34" charset="-122"/>
              </a:rPr>
              <a:t>教授</a:t>
            </a:r>
            <a:r>
              <a:rPr lang="zh-CN" altLang="zh-CN" sz="1400" b="1" dirty="0">
                <a:solidFill>
                  <a:srgbClr val="002060"/>
                </a:solidFill>
                <a:latin typeface="微软雅黑" panose="020B0503020204020204" pitchFamily="34" charset="-122"/>
                <a:ea typeface="微软雅黑" panose="020B0503020204020204" pitchFamily="34" charset="-122"/>
              </a:rPr>
              <a:t>获</a:t>
            </a:r>
            <a:r>
              <a:rPr lang="zh-CN" altLang="zh-CN" sz="1400" b="1" dirty="0">
                <a:solidFill>
                  <a:srgbClr val="FF0000"/>
                </a:solidFill>
                <a:latin typeface="微软雅黑" panose="020B0503020204020204" pitchFamily="34" charset="-122"/>
                <a:ea typeface="微软雅黑" panose="020B0503020204020204" pitchFamily="34" charset="-122"/>
              </a:rPr>
              <a:t>“法中奖”</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Arial" pitchFamily="34" charset="0"/>
              <a:buChar char="•"/>
            </a:pPr>
            <a:r>
              <a:rPr lang="zh-CN" altLang="zh-CN" sz="1400" b="1" dirty="0">
                <a:solidFill>
                  <a:srgbClr val="002060"/>
                </a:solidFill>
                <a:latin typeface="微软雅黑" panose="020B0503020204020204" pitchFamily="34" charset="-122"/>
                <a:ea typeface="微软雅黑" panose="020B0503020204020204" pitchFamily="34" charset="-122"/>
              </a:rPr>
              <a:t>青年东方学者王江</a:t>
            </a:r>
            <a:r>
              <a:rPr lang="zh-CN" altLang="en-US" sz="1400" b="1" dirty="0">
                <a:solidFill>
                  <a:srgbClr val="002060"/>
                </a:solidFill>
                <a:latin typeface="微软雅黑" panose="020B0503020204020204" pitchFamily="34" charset="-122"/>
                <a:ea typeface="微软雅黑" panose="020B0503020204020204" pitchFamily="34" charset="-122"/>
              </a:rPr>
              <a:t>获</a:t>
            </a:r>
            <a:r>
              <a:rPr lang="en-US" altLang="zh-CN" sz="1400" b="1" dirty="0">
                <a:solidFill>
                  <a:srgbClr val="002060"/>
                </a:solidFill>
                <a:latin typeface="微软雅黑" panose="020B0503020204020204" pitchFamily="34" charset="-122"/>
                <a:ea typeface="微软雅黑" panose="020B0503020204020204" pitchFamily="34" charset="-122"/>
              </a:rPr>
              <a:t>2016</a:t>
            </a:r>
            <a:r>
              <a:rPr lang="zh-CN" altLang="zh-CN" sz="1400" b="1" dirty="0">
                <a:solidFill>
                  <a:srgbClr val="002060"/>
                </a:solidFill>
                <a:latin typeface="微软雅黑" panose="020B0503020204020204" pitchFamily="34" charset="-122"/>
                <a:ea typeface="微软雅黑" panose="020B0503020204020204" pitchFamily="34" charset="-122"/>
              </a:rPr>
              <a:t>年度</a:t>
            </a:r>
            <a:r>
              <a:rPr lang="en-US" altLang="zh-CN" sz="1400" b="1" dirty="0">
                <a:solidFill>
                  <a:srgbClr val="002060"/>
                </a:solidFill>
                <a:latin typeface="微软雅黑" panose="020B0503020204020204" pitchFamily="34" charset="-122"/>
                <a:ea typeface="微软雅黑" panose="020B0503020204020204" pitchFamily="34" charset="-122"/>
              </a:rPr>
              <a:t>LIMTECH</a:t>
            </a:r>
            <a:r>
              <a:rPr lang="zh-CN" altLang="en-US" sz="1400" b="1" dirty="0">
                <a:solidFill>
                  <a:srgbClr val="FF0000"/>
                </a:solidFill>
                <a:latin typeface="微软雅黑" panose="020B0503020204020204" pitchFamily="34" charset="-122"/>
                <a:ea typeface="微软雅黑" panose="020B0503020204020204" pitchFamily="34" charset="-122"/>
              </a:rPr>
              <a:t>“</a:t>
            </a:r>
            <a:r>
              <a:rPr lang="zh-CN" altLang="zh-CN" sz="1400" b="1" dirty="0">
                <a:solidFill>
                  <a:srgbClr val="FF0000"/>
                </a:solidFill>
                <a:latin typeface="微软雅黑" panose="020B0503020204020204" pitchFamily="34" charset="-122"/>
                <a:ea typeface="微软雅黑" panose="020B0503020204020204" pitchFamily="34" charset="-122"/>
              </a:rPr>
              <a:t>青年科学家奖</a:t>
            </a:r>
            <a:r>
              <a:rPr lang="zh-CN" altLang="en-US" sz="1400" b="1" dirty="0">
                <a:solidFill>
                  <a:srgbClr val="FF0000"/>
                </a:solidFill>
                <a:latin typeface="微软雅黑" panose="020B0503020204020204" pitchFamily="34" charset="-122"/>
                <a:ea typeface="微软雅黑" panose="020B0503020204020204" pitchFamily="34" charset="-122"/>
              </a:rPr>
              <a:t>“</a:t>
            </a:r>
            <a:r>
              <a:rPr lang="zh-CN" altLang="zh-CN" sz="1400" b="1" dirty="0">
                <a:solidFill>
                  <a:srgbClr val="002060"/>
                </a:solidFill>
                <a:latin typeface="微软雅黑" panose="020B0503020204020204" pitchFamily="34" charset="-122"/>
                <a:ea typeface="微软雅黑" panose="020B0503020204020204" pitchFamily="34" charset="-122"/>
              </a:rPr>
              <a:t>，是该奖设立后首位华人获奖者</a:t>
            </a:r>
            <a:endParaRPr lang="en-US" altLang="zh-CN" sz="1400" b="1" dirty="0">
              <a:solidFill>
                <a:srgbClr val="002060"/>
              </a:solidFill>
              <a:latin typeface="微软雅黑" panose="020B0503020204020204" pitchFamily="34" charset="-122"/>
              <a:ea typeface="微软雅黑" panose="020B0503020204020204" pitchFamily="34" charset="-122"/>
            </a:endParaRPr>
          </a:p>
          <a:p>
            <a:pPr>
              <a:lnSpc>
                <a:spcPct val="150000"/>
              </a:lnSpc>
              <a:buFont typeface="Arial"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习近平等党和国家领导人参观第二届军民融合发展高技术成果展上海大学展点，展品</a:t>
            </a:r>
            <a:r>
              <a:rPr lang="zh-CN" altLang="en-US" sz="1400" b="1" dirty="0">
                <a:solidFill>
                  <a:srgbClr val="FF0000"/>
                </a:solidFill>
                <a:latin typeface="微软雅黑" panose="020B0503020204020204" pitchFamily="34" charset="-122"/>
                <a:ea typeface="微软雅黑" panose="020B0503020204020204" pitchFamily="34" charset="-122"/>
              </a:rPr>
              <a:t>“碳</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碳复合材料” </a:t>
            </a:r>
            <a:r>
              <a:rPr lang="zh-CN" altLang="en-US" sz="1400" b="1" dirty="0">
                <a:solidFill>
                  <a:srgbClr val="002060"/>
                </a:solidFill>
                <a:latin typeface="微软雅黑" panose="020B0503020204020204" pitchFamily="34" charset="-122"/>
                <a:ea typeface="微软雅黑" panose="020B0503020204020204" pitchFamily="34" charset="-122"/>
              </a:rPr>
              <a:t>受到重点关注</a:t>
            </a:r>
            <a:endParaRPr lang="en-US" altLang="zh-CN" sz="1400" b="1" dirty="0">
              <a:solidFill>
                <a:srgbClr val="002060"/>
              </a:solidFill>
              <a:latin typeface="微软雅黑" panose="020B0503020204020204" pitchFamily="34" charset="-122"/>
              <a:ea typeface="微软雅黑" panose="020B0503020204020204" pitchFamily="34" charset="-122"/>
            </a:endParaRPr>
          </a:p>
          <a:p>
            <a:pPr>
              <a:lnSpc>
                <a:spcPct val="150000"/>
              </a:lnSpc>
              <a:buFont typeface="Arial"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复合材料研究中心获产业用纺织品行业</a:t>
            </a:r>
            <a:r>
              <a:rPr lang="zh-CN" altLang="en-US" sz="1400" b="1" dirty="0">
                <a:solidFill>
                  <a:srgbClr val="FF0000"/>
                </a:solidFill>
                <a:latin typeface="微软雅黑" panose="020B0503020204020204" pitchFamily="34" charset="-122"/>
                <a:ea typeface="微软雅黑" panose="020B0503020204020204" pitchFamily="34" charset="-122"/>
              </a:rPr>
              <a:t>“十二五”创新成果奖</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Arial"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先进金属材料电磁冶金与高温叶片关键技术战略创新团队获得</a:t>
            </a:r>
            <a:r>
              <a:rPr lang="en-US" altLang="zh-CN" sz="1400" b="1" dirty="0">
                <a:solidFill>
                  <a:srgbClr val="002060"/>
                </a:solidFill>
                <a:latin typeface="微软雅黑" panose="020B0503020204020204" pitchFamily="34" charset="-122"/>
                <a:ea typeface="微软雅黑" panose="020B0503020204020204" pitchFamily="34" charset="-122"/>
              </a:rPr>
              <a:t>2018</a:t>
            </a:r>
            <a:r>
              <a:rPr lang="zh-CN" altLang="en-US" sz="1400" b="1" dirty="0">
                <a:solidFill>
                  <a:srgbClr val="002060"/>
                </a:solidFill>
                <a:latin typeface="微软雅黑" panose="020B0503020204020204" pitchFamily="34" charset="-122"/>
                <a:ea typeface="微软雅黑" panose="020B0503020204020204" pitchFamily="34" charset="-122"/>
              </a:rPr>
              <a:t>年</a:t>
            </a:r>
            <a:r>
              <a:rPr lang="zh-CN" altLang="en-US" sz="1400" b="1" dirty="0">
                <a:solidFill>
                  <a:srgbClr val="FF0000"/>
                </a:solidFill>
                <a:latin typeface="微软雅黑" panose="020B0503020204020204" pitchFamily="34" charset="-122"/>
                <a:ea typeface="微软雅黑" panose="020B0503020204020204" pitchFamily="34" charset="-122"/>
              </a:rPr>
              <a:t>“上海市工人先锋号”</a:t>
            </a:r>
            <a:r>
              <a:rPr lang="zh-CN" altLang="en-US" sz="1400" b="1" dirty="0">
                <a:solidFill>
                  <a:srgbClr val="002060"/>
                </a:solidFill>
                <a:latin typeface="微软雅黑" panose="020B0503020204020204" pitchFamily="34" charset="-122"/>
                <a:ea typeface="微软雅黑" panose="020B0503020204020204" pitchFamily="34" charset="-122"/>
              </a:rPr>
              <a:t>荣誉称号</a:t>
            </a:r>
            <a:endParaRPr lang="en-US" altLang="zh-CN" sz="1400" b="1" dirty="0">
              <a:solidFill>
                <a:srgbClr val="002060"/>
              </a:solidFill>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 xmlns:a16="http://schemas.microsoft.com/office/drawing/2014/main" id="{A43E7079-8C8E-47A8-B7F6-A6F5FD2320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1788695"/>
            <a:ext cx="1800199" cy="200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 xmlns:a16="http://schemas.microsoft.com/office/drawing/2014/main" id="{C1856AA5-2454-47C8-8A28-8224B8DD2A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3" y="1788695"/>
            <a:ext cx="1925300" cy="200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 xmlns:a16="http://schemas.microsoft.com/office/drawing/2014/main" id="{D510DAB9-4FFC-41C3-ABD6-56C0D864C480}"/>
              </a:ext>
            </a:extLst>
          </p:cNvPr>
          <p:cNvSpPr txBox="1"/>
          <p:nvPr/>
        </p:nvSpPr>
        <p:spPr>
          <a:xfrm>
            <a:off x="3059832" y="0"/>
            <a:ext cx="3600400" cy="769441"/>
          </a:xfrm>
          <a:prstGeom prst="rect">
            <a:avLst/>
          </a:prstGeom>
          <a:noFill/>
        </p:spPr>
        <p:txBody>
          <a:bodyPr wrap="square" rtlCol="0">
            <a:spAutoFit/>
          </a:bodyPr>
          <a:lstStyle/>
          <a:p>
            <a:r>
              <a:rPr lang="zh-CN" altLang="en-US" sz="4400" b="1" dirty="0">
                <a:solidFill>
                  <a:schemeClr val="bg1"/>
                </a:solidFill>
                <a:latin typeface="黑体" panose="02010609060101010101" pitchFamily="49" charset="-122"/>
                <a:ea typeface="黑体" panose="02010609060101010101" pitchFamily="49" charset="-122"/>
              </a:rPr>
              <a:t>教师获奖</a:t>
            </a:r>
          </a:p>
        </p:txBody>
      </p:sp>
      <p:pic>
        <p:nvPicPr>
          <p:cNvPr id="9" name="图片 8">
            <a:extLst>
              <a:ext uri="{FF2B5EF4-FFF2-40B4-BE49-F238E27FC236}">
                <a16:creationId xmlns="" xmlns:a16="http://schemas.microsoft.com/office/drawing/2014/main" id="{F12B2C2D-FDCB-49EB-A562-D2950E360E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62" y="3989485"/>
            <a:ext cx="3581482" cy="1818511"/>
          </a:xfrm>
          <a:prstGeom prst="rect">
            <a:avLst/>
          </a:prstGeom>
        </p:spPr>
      </p:pic>
      <p:pic>
        <p:nvPicPr>
          <p:cNvPr id="10" name="图片 9">
            <a:extLst>
              <a:ext uri="{FF2B5EF4-FFF2-40B4-BE49-F238E27FC236}">
                <a16:creationId xmlns="" xmlns:a16="http://schemas.microsoft.com/office/drawing/2014/main" id="{4016B9B6-1A33-4109-B9C6-7785739391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extLst>
      <p:ext uri="{BB962C8B-B14F-4D97-AF65-F5344CB8AC3E}">
        <p14:creationId xmlns:p14="http://schemas.microsoft.com/office/powerpoint/2010/main" val="276495057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91454CD3-8057-4AD9-A4CE-E878FED9B3E4}"/>
              </a:ext>
            </a:extLst>
          </p:cNvPr>
          <p:cNvSpPr txBox="1">
            <a:spLocks noChangeArrowheads="1"/>
          </p:cNvSpPr>
          <p:nvPr/>
        </p:nvSpPr>
        <p:spPr bwMode="auto">
          <a:xfrm>
            <a:off x="0" y="1204779"/>
            <a:ext cx="9001000" cy="4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9pPr>
          </a:lstStyle>
          <a:p>
            <a:pPr eaLnBrk="1" hangingPunct="1">
              <a:defRPr/>
            </a:pPr>
            <a:r>
              <a:rPr lang="zh-CN" altLang="en-US" sz="1600" b="1" dirty="0">
                <a:solidFill>
                  <a:schemeClr val="tx1"/>
                </a:solidFill>
                <a:latin typeface="微软雅黑" pitchFamily="34" charset="-122"/>
                <a:ea typeface="微软雅黑" pitchFamily="34" charset="-122"/>
              </a:rPr>
              <a:t>实践层面</a:t>
            </a:r>
            <a:r>
              <a:rPr lang="zh-CN" altLang="en-US" sz="1600" b="1" kern="0" dirty="0">
                <a:solidFill>
                  <a:schemeClr val="tx1"/>
                </a:solidFill>
                <a:latin typeface="微软雅黑" pitchFamily="34" charset="-122"/>
                <a:ea typeface="微软雅黑" pitchFamily="34" charset="-122"/>
              </a:rPr>
              <a:t>：依托两个特色基地平台，“以赛带教、以赛促教”，在各类学科竞赛中培养学生的能力</a:t>
            </a:r>
            <a:endParaRPr lang="zh-CN" altLang="en-US" sz="2000" b="1" kern="0" dirty="0">
              <a:solidFill>
                <a:schemeClr val="tx1"/>
              </a:solidFill>
              <a:latin typeface="微软雅黑" pitchFamily="34" charset="-122"/>
              <a:ea typeface="微软雅黑" pitchFamily="34" charset="-122"/>
            </a:endParaRPr>
          </a:p>
        </p:txBody>
      </p:sp>
      <p:sp>
        <p:nvSpPr>
          <p:cNvPr id="3" name="矩形 6">
            <a:extLst>
              <a:ext uri="{FF2B5EF4-FFF2-40B4-BE49-F238E27FC236}">
                <a16:creationId xmlns="" xmlns:a16="http://schemas.microsoft.com/office/drawing/2014/main" id="{C234C302-0232-42AA-BD36-0A430AB681E1}"/>
              </a:ext>
            </a:extLst>
          </p:cNvPr>
          <p:cNvSpPr>
            <a:spLocks noChangeArrowheads="1"/>
          </p:cNvSpPr>
          <p:nvPr/>
        </p:nvSpPr>
        <p:spPr bwMode="auto">
          <a:xfrm>
            <a:off x="1409252" y="1688952"/>
            <a:ext cx="64237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ea typeface="宋体" pitchFamily="2" charset="-122"/>
                <a:sym typeface="Times New Roman" pitchFamily="18" charset="0"/>
              </a:defRPr>
            </a:lvl1pPr>
            <a:lvl2pPr marL="742950" indent="-285750">
              <a:spcBef>
                <a:spcPct val="20000"/>
              </a:spcBef>
              <a:buChar char="–"/>
              <a:defRPr sz="2800">
                <a:solidFill>
                  <a:schemeClr val="tx1"/>
                </a:solidFill>
                <a:latin typeface="Times New Roman" pitchFamily="18" charset="0"/>
                <a:ea typeface="宋体" pitchFamily="2" charset="-122"/>
                <a:sym typeface="Times New Roman" pitchFamily="18" charset="0"/>
              </a:defRPr>
            </a:lvl2pPr>
            <a:lvl3pPr marL="1143000" indent="-228600">
              <a:spcBef>
                <a:spcPct val="20000"/>
              </a:spcBef>
              <a:buChar char="•"/>
              <a:defRPr sz="2400">
                <a:solidFill>
                  <a:schemeClr val="tx1"/>
                </a:solidFill>
                <a:latin typeface="Times New Roman" pitchFamily="18" charset="0"/>
                <a:ea typeface="宋体" pitchFamily="2" charset="-122"/>
                <a:sym typeface="Times New Roman" pitchFamily="18" charset="0"/>
              </a:defRPr>
            </a:lvl3pPr>
            <a:lvl4pPr marL="1600200" indent="-228600">
              <a:spcBef>
                <a:spcPct val="20000"/>
              </a:spcBef>
              <a:buChar char="–"/>
              <a:defRPr sz="2000">
                <a:solidFill>
                  <a:schemeClr val="tx1"/>
                </a:solidFill>
                <a:latin typeface="Times New Roman" pitchFamily="18" charset="0"/>
                <a:ea typeface="宋体" pitchFamily="2" charset="-122"/>
                <a:sym typeface="Times New Roman" pitchFamily="18" charset="0"/>
              </a:defRPr>
            </a:lvl4pPr>
            <a:lvl5pPr marL="2057400" indent="-228600">
              <a:spcBef>
                <a:spcPct val="20000"/>
              </a:spcBef>
              <a:buChar char="»"/>
              <a:defRPr sz="2000">
                <a:solidFill>
                  <a:schemeClr val="tx1"/>
                </a:solidFill>
                <a:latin typeface="Times New Roman" pitchFamily="18" charset="0"/>
                <a:ea typeface="宋体" pitchFamily="2" charset="-122"/>
                <a:sym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宋体" pitchFamily="2" charset="-122"/>
                <a:sym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宋体" pitchFamily="2" charset="-122"/>
                <a:sym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宋体" pitchFamily="2" charset="-122"/>
                <a:sym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宋体" pitchFamily="2" charset="-122"/>
                <a:sym typeface="Times New Roman" pitchFamily="18" charset="0"/>
              </a:defRPr>
            </a:lvl9pPr>
          </a:lstStyle>
          <a:p>
            <a:pPr algn="ctr">
              <a:spcBef>
                <a:spcPct val="0"/>
              </a:spcBef>
              <a:buFontTx/>
              <a:buNone/>
            </a:pPr>
            <a:r>
              <a:rPr lang="zh-CN" altLang="en-US" sz="1500" dirty="0">
                <a:solidFill>
                  <a:srgbClr val="C00000"/>
                </a:solidFill>
                <a:latin typeface="微软雅黑" pitchFamily="34" charset="-122"/>
                <a:ea typeface="微软雅黑" pitchFamily="34" charset="-122"/>
                <a:sym typeface="Arial" pitchFamily="34" charset="0"/>
              </a:rPr>
              <a:t>结合学科建设新趋势，不断搭建有利于培养学生科技创新能力的平台</a:t>
            </a:r>
          </a:p>
        </p:txBody>
      </p:sp>
      <p:sp>
        <p:nvSpPr>
          <p:cNvPr id="4" name="矩形 3">
            <a:extLst>
              <a:ext uri="{FF2B5EF4-FFF2-40B4-BE49-F238E27FC236}">
                <a16:creationId xmlns="" xmlns:a16="http://schemas.microsoft.com/office/drawing/2014/main" id="{28BEEA3B-6DCF-45A6-AB85-ACF706948771}"/>
              </a:ext>
            </a:extLst>
          </p:cNvPr>
          <p:cNvSpPr/>
          <p:nvPr/>
        </p:nvSpPr>
        <p:spPr>
          <a:xfrm>
            <a:off x="3131840" y="0"/>
            <a:ext cx="2917487" cy="769441"/>
          </a:xfrm>
          <a:prstGeom prst="rect">
            <a:avLst/>
          </a:prstGeom>
        </p:spPr>
        <p:txBody>
          <a:bodyPr wrap="square">
            <a:spAutoFit/>
          </a:bodyPr>
          <a:lstStyle/>
          <a:p>
            <a:r>
              <a:rPr lang="zh-CN" altLang="en-US" sz="4400" b="1" dirty="0">
                <a:solidFill>
                  <a:schemeClr val="bg1"/>
                </a:solidFill>
                <a:latin typeface="黑体" panose="02010609060101010101" pitchFamily="49" charset="-122"/>
                <a:ea typeface="黑体" panose="02010609060101010101" pitchFamily="49" charset="-122"/>
              </a:rPr>
              <a:t>学生培养</a:t>
            </a:r>
            <a:endParaRPr lang="zh-CN" altLang="en-US" sz="4400" dirty="0">
              <a:solidFill>
                <a:schemeClr val="bg1"/>
              </a:solidFill>
              <a:latin typeface="黑体" panose="02010609060101010101" pitchFamily="49" charset="-122"/>
              <a:ea typeface="黑体" panose="02010609060101010101" pitchFamily="49" charset="-122"/>
            </a:endParaRPr>
          </a:p>
        </p:txBody>
      </p:sp>
      <p:graphicFrame>
        <p:nvGraphicFramePr>
          <p:cNvPr id="5" name="图示 4">
            <a:extLst>
              <a:ext uri="{FF2B5EF4-FFF2-40B4-BE49-F238E27FC236}">
                <a16:creationId xmlns="" xmlns:a16="http://schemas.microsoft.com/office/drawing/2014/main" id="{70BE0A39-968A-494D-B72C-663BEF2B54A9}"/>
              </a:ext>
            </a:extLst>
          </p:cNvPr>
          <p:cNvGraphicFramePr/>
          <p:nvPr>
            <p:extLst>
              <p:ext uri="{D42A27DB-BD31-4B8C-83A1-F6EECF244321}">
                <p14:modId xmlns:p14="http://schemas.microsoft.com/office/powerpoint/2010/main" val="1022077787"/>
              </p:ext>
            </p:extLst>
          </p:nvPr>
        </p:nvGraphicFramePr>
        <p:xfrm>
          <a:off x="-147529" y="2046682"/>
          <a:ext cx="696544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组合 5">
            <a:extLst>
              <a:ext uri="{FF2B5EF4-FFF2-40B4-BE49-F238E27FC236}">
                <a16:creationId xmlns="" xmlns:a16="http://schemas.microsoft.com/office/drawing/2014/main" id="{1726D6AB-E343-4DB1-914C-EBB86A1EE020}"/>
              </a:ext>
            </a:extLst>
          </p:cNvPr>
          <p:cNvGrpSpPr/>
          <p:nvPr/>
        </p:nvGrpSpPr>
        <p:grpSpPr>
          <a:xfrm>
            <a:off x="6580162" y="1772816"/>
            <a:ext cx="2420838" cy="1294419"/>
            <a:chOff x="4506280" y="-578625"/>
            <a:chExt cx="2420838" cy="1294419"/>
          </a:xfrm>
        </p:grpSpPr>
        <p:sp>
          <p:nvSpPr>
            <p:cNvPr id="7" name="箭头: V 形 6">
              <a:extLst>
                <a:ext uri="{FF2B5EF4-FFF2-40B4-BE49-F238E27FC236}">
                  <a16:creationId xmlns="" xmlns:a16="http://schemas.microsoft.com/office/drawing/2014/main" id="{28C28487-A20E-4C67-AA0C-130CED0DF8B1}"/>
                </a:ext>
              </a:extLst>
            </p:cNvPr>
            <p:cNvSpPr/>
            <p:nvPr/>
          </p:nvSpPr>
          <p:spPr>
            <a:xfrm>
              <a:off x="4506280" y="-291452"/>
              <a:ext cx="2420838" cy="711509"/>
            </a:xfrm>
            <a:prstGeom prst="chevron">
              <a:avLst/>
            </a:prstGeom>
            <a:solidFill>
              <a:srgbClr val="99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箭头: V 形 4">
              <a:extLst>
                <a:ext uri="{FF2B5EF4-FFF2-40B4-BE49-F238E27FC236}">
                  <a16:creationId xmlns="" xmlns:a16="http://schemas.microsoft.com/office/drawing/2014/main" id="{9F8ECDE4-FF82-4B54-AD4F-C482716A0754}"/>
                </a:ext>
              </a:extLst>
            </p:cNvPr>
            <p:cNvSpPr txBox="1"/>
            <p:nvPr/>
          </p:nvSpPr>
          <p:spPr>
            <a:xfrm>
              <a:off x="4770475" y="-578625"/>
              <a:ext cx="2048123" cy="1294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rgbClr val="FFFF00"/>
                  </a:solidFill>
                  <a:latin typeface="微软雅黑" pitchFamily="34" charset="-122"/>
                  <a:ea typeface="微软雅黑" pitchFamily="34" charset="-122"/>
                </a:rPr>
                <a:t>全球科创赛事</a:t>
              </a:r>
              <a:endParaRPr lang="en-US" altLang="zh-CN" sz="1400" b="1" kern="1200" dirty="0">
                <a:solidFill>
                  <a:srgbClr val="FFFF00"/>
                </a:solidFill>
                <a:latin typeface="微软雅黑" pitchFamily="34" charset="-122"/>
                <a:ea typeface="微软雅黑" pitchFamily="34" charset="-122"/>
              </a:endParaRPr>
            </a:p>
            <a:p>
              <a:pPr marL="0" lvl="0" indent="0" algn="ctr" defTabSz="622300">
                <a:lnSpc>
                  <a:spcPct val="90000"/>
                </a:lnSpc>
                <a:spcBef>
                  <a:spcPct val="0"/>
                </a:spcBef>
                <a:spcAft>
                  <a:spcPct val="35000"/>
                </a:spcAft>
                <a:buNone/>
              </a:pPr>
              <a:r>
                <a:rPr lang="zh-CN" altLang="en-US" sz="1400" b="1" kern="1200" dirty="0">
                  <a:solidFill>
                    <a:srgbClr val="FFFF00"/>
                  </a:solidFill>
                  <a:latin typeface="微软雅黑" pitchFamily="34" charset="-122"/>
                  <a:ea typeface="微软雅黑" pitchFamily="34" charset="-122"/>
                </a:rPr>
                <a:t>如：</a:t>
              </a:r>
              <a:r>
                <a:rPr lang="zh-CN" altLang="en-US" sz="1400" b="1" dirty="0">
                  <a:solidFill>
                    <a:srgbClr val="FFFF00"/>
                  </a:solidFill>
                  <a:latin typeface="微软雅黑" pitchFamily="34" charset="-122"/>
                  <a:ea typeface="微软雅黑" pitchFamily="34" charset="-122"/>
                </a:rPr>
                <a:t>全球重大挑战论坛</a:t>
              </a:r>
              <a:endParaRPr lang="zh-CN" altLang="en-US" sz="1400" b="1" kern="1200" dirty="0">
                <a:solidFill>
                  <a:srgbClr val="FFFF00"/>
                </a:solidFill>
                <a:latin typeface="微软雅黑" pitchFamily="34" charset="-122"/>
                <a:ea typeface="微软雅黑" pitchFamily="34" charset="-122"/>
              </a:endParaRPr>
            </a:p>
          </p:txBody>
        </p:sp>
      </p:grpSp>
      <p:pic>
        <p:nvPicPr>
          <p:cNvPr id="9" name="图片 8">
            <a:extLst>
              <a:ext uri="{FF2B5EF4-FFF2-40B4-BE49-F238E27FC236}">
                <a16:creationId xmlns="" xmlns:a16="http://schemas.microsoft.com/office/drawing/2014/main" id="{543AC4C2-73B4-4D08-BE62-3E562B3C18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62" y="3033202"/>
            <a:ext cx="1800200" cy="1560355"/>
          </a:xfrm>
          <a:prstGeom prst="rect">
            <a:avLst/>
          </a:prstGeom>
        </p:spPr>
      </p:pic>
      <p:pic>
        <p:nvPicPr>
          <p:cNvPr id="10" name="图片 9">
            <a:extLst>
              <a:ext uri="{FF2B5EF4-FFF2-40B4-BE49-F238E27FC236}">
                <a16:creationId xmlns="" xmlns:a16="http://schemas.microsoft.com/office/drawing/2014/main" id="{E913182E-9C63-4B84-89A8-56AA10AF91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6650" y="3053948"/>
            <a:ext cx="1879671" cy="1572114"/>
          </a:xfrm>
          <a:prstGeom prst="rect">
            <a:avLst/>
          </a:prstGeom>
        </p:spPr>
      </p:pic>
      <p:pic>
        <p:nvPicPr>
          <p:cNvPr id="11" name="Picture 2">
            <a:extLst>
              <a:ext uri="{FF2B5EF4-FFF2-40B4-BE49-F238E27FC236}">
                <a16:creationId xmlns="" xmlns:a16="http://schemas.microsoft.com/office/drawing/2014/main" id="{6517B6F7-B041-4041-AEB6-8BFECBEC2BD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345" r="4992"/>
          <a:stretch/>
        </p:blipFill>
        <p:spPr bwMode="auto">
          <a:xfrm>
            <a:off x="3692765" y="3053948"/>
            <a:ext cx="1746769" cy="156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E:\13级卓越工程师班\学生科创\上汽教育杯相关2014\2014年上汽教育杯三等奖\第八届上汽教育杯三等奖邱郑富.JPG">
            <a:extLst>
              <a:ext uri="{FF2B5EF4-FFF2-40B4-BE49-F238E27FC236}">
                <a16:creationId xmlns="" xmlns:a16="http://schemas.microsoft.com/office/drawing/2014/main" id="{30BD5D5D-CFED-4B6E-B178-B539044835E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9534" y="3063787"/>
            <a:ext cx="1881742" cy="152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E:\13级学生班级文件\分管学生科创与实践工作\华为杯创新材料设计大赛\zhaopian\IMG20140903103823.jpg">
            <a:extLst>
              <a:ext uri="{FF2B5EF4-FFF2-40B4-BE49-F238E27FC236}">
                <a16:creationId xmlns="" xmlns:a16="http://schemas.microsoft.com/office/drawing/2014/main" id="{39111227-B32A-4BC4-AAD8-0C3C5E7FF7B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21276" y="3078084"/>
            <a:ext cx="1792446" cy="152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
            <a:extLst>
              <a:ext uri="{FF2B5EF4-FFF2-40B4-BE49-F238E27FC236}">
                <a16:creationId xmlns="" xmlns:a16="http://schemas.microsoft.com/office/drawing/2014/main" id="{D1ACC313-0D29-48C0-8BBB-7938FD946FDF}"/>
              </a:ext>
            </a:extLst>
          </p:cNvPr>
          <p:cNvSpPr txBox="1"/>
          <p:nvPr/>
        </p:nvSpPr>
        <p:spPr>
          <a:xfrm>
            <a:off x="25962" y="4859998"/>
            <a:ext cx="8722503" cy="17081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lnSpc>
                <a:spcPts val="1380"/>
              </a:lnSpc>
            </a:pPr>
            <a:r>
              <a:rPr lang="en-US" altLang="zh-CN" sz="1200" dirty="0">
                <a:latin typeface="微软雅黑" panose="020B0503020204020204" pitchFamily="34" charset="-122"/>
                <a:ea typeface="微软雅黑" panose="020B0503020204020204" pitchFamily="34" charset="-122"/>
                <a:sym typeface="Arial" panose="020B0604020202020204" pitchFamily="34" charset="0"/>
              </a:rPr>
              <a:t>2017</a:t>
            </a:r>
            <a:r>
              <a:rPr lang="zh-CN" altLang="en-US" sz="1200" dirty="0">
                <a:latin typeface="微软雅黑" panose="020B0503020204020204" pitchFamily="34" charset="-122"/>
                <a:ea typeface="微软雅黑" panose="020B0503020204020204" pitchFamily="34" charset="-122"/>
                <a:sym typeface="Arial" panose="020B0604020202020204" pitchFamily="34" charset="0"/>
              </a:rPr>
              <a:t>年学生累计获奖项共</a:t>
            </a:r>
            <a:r>
              <a:rPr lang="en-US" altLang="zh-CN"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57</a:t>
            </a:r>
            <a:r>
              <a:rPr lang="zh-CN" altLang="en-US"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项，</a:t>
            </a:r>
            <a:r>
              <a:rPr lang="zh-CN" altLang="en-US" sz="12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其中：</a:t>
            </a:r>
            <a:endParaRPr lang="en-US" altLang="zh-CN" sz="1200" b="1" dirty="0">
              <a:solidFill>
                <a:schemeClr val="tx1"/>
              </a:solidFill>
              <a:latin typeface="微软雅黑" panose="020B0503020204020204" pitchFamily="34" charset="-122"/>
              <a:ea typeface="微软雅黑" panose="020B0503020204020204" pitchFamily="34" charset="-122"/>
            </a:endParaRPr>
          </a:p>
          <a:p>
            <a:pPr fontAlgn="auto">
              <a:lnSpc>
                <a:spcPts val="1380"/>
              </a:lnSpc>
            </a:pPr>
            <a:r>
              <a:rPr lang="zh-CN" altLang="en-US" sz="1200" b="1" dirty="0">
                <a:solidFill>
                  <a:srgbClr val="FF0000"/>
                </a:solidFill>
                <a:latin typeface="微软雅黑" panose="020B0503020204020204" pitchFamily="34" charset="-122"/>
                <a:ea typeface="微软雅黑" panose="020B0503020204020204" pitchFamily="34" charset="-122"/>
              </a:rPr>
              <a:t>国际奖项</a:t>
            </a:r>
            <a:r>
              <a:rPr lang="zh-CN" altLang="en-US" sz="1200" dirty="0">
                <a:solidFill>
                  <a:srgbClr val="FF0000"/>
                </a:solidFill>
                <a:latin typeface="微软雅黑" panose="020B0503020204020204" pitchFamily="34" charset="-122"/>
                <a:ea typeface="微软雅黑" panose="020B0503020204020204" pitchFamily="34" charset="-122"/>
              </a:rPr>
              <a:t>：</a:t>
            </a:r>
          </a:p>
          <a:p>
            <a:pPr algn="just" fontAlgn="auto">
              <a:lnSpc>
                <a:spcPts val="1380"/>
              </a:lnSpc>
            </a:pPr>
            <a:r>
              <a:rPr lang="zh-CN" altLang="en-US" sz="1200" dirty="0">
                <a:latin typeface="微软雅黑" panose="020B0503020204020204" pitchFamily="34" charset="-122"/>
                <a:ea typeface="微软雅黑" panose="020B0503020204020204" pitchFamily="34" charset="-122"/>
              </a:rPr>
              <a:t>美国大学生数学建模竞赛获奖</a:t>
            </a:r>
            <a:r>
              <a:rPr lang="en-US" altLang="zh-CN" sz="1200" dirty="0">
                <a:solidFill>
                  <a:srgbClr val="FF0000"/>
                </a:solidFill>
                <a:latin typeface="微软雅黑" panose="020B0503020204020204" pitchFamily="34" charset="-122"/>
                <a:ea typeface="微软雅黑" panose="020B0503020204020204" pitchFamily="34" charset="-122"/>
              </a:rPr>
              <a:t>2</a:t>
            </a:r>
            <a:r>
              <a:rPr lang="zh-CN" altLang="en-US" sz="1200" dirty="0">
                <a:solidFill>
                  <a:srgbClr val="FF0000"/>
                </a:solidFill>
                <a:latin typeface="微软雅黑" panose="020B0503020204020204" pitchFamily="34" charset="-122"/>
                <a:ea typeface="微软雅黑" panose="020B0503020204020204" pitchFamily="34" charset="-122"/>
              </a:rPr>
              <a:t>项</a:t>
            </a:r>
            <a:r>
              <a:rPr lang="zh-CN" altLang="en-US" sz="1200" dirty="0">
                <a:latin typeface="微软雅黑" panose="020B0503020204020204" pitchFamily="34" charset="-122"/>
                <a:ea typeface="微软雅黑" panose="020B0503020204020204" pitchFamily="34" charset="-122"/>
              </a:rPr>
              <a:t>；第三届全球重大挑战论坛“学生日”活动获奖</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项</a:t>
            </a:r>
            <a:r>
              <a:rPr lang="zh-CN" altLang="en-US" sz="1200" dirty="0">
                <a:latin typeface="微软雅黑" panose="020B0503020204020204" pitchFamily="34" charset="-122"/>
                <a:ea typeface="微软雅黑" panose="020B0503020204020204" pitchFamily="34" charset="-122"/>
              </a:rPr>
              <a:t>；挑战杯 ”一带一路”专项赛特等奖</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项</a:t>
            </a:r>
          </a:p>
          <a:p>
            <a:pPr algn="just" fontAlgn="auto">
              <a:lnSpc>
                <a:spcPts val="1380"/>
              </a:lnSpc>
            </a:pPr>
            <a:r>
              <a:rPr lang="zh-CN" altLang="en-US" sz="1200" b="1" dirty="0">
                <a:solidFill>
                  <a:srgbClr val="FF0000"/>
                </a:solidFill>
                <a:latin typeface="微软雅黑" panose="020B0503020204020204" pitchFamily="34" charset="-122"/>
                <a:ea typeface="微软雅黑" panose="020B0503020204020204" pitchFamily="34" charset="-122"/>
              </a:rPr>
              <a:t>国家级奖项</a:t>
            </a:r>
            <a:r>
              <a:rPr lang="zh-CN" altLang="en-US" sz="1200" dirty="0">
                <a:solidFill>
                  <a:srgbClr val="FF0000"/>
                </a:solidFill>
                <a:latin typeface="微软雅黑" panose="020B0503020204020204" pitchFamily="34" charset="-122"/>
                <a:ea typeface="微软雅黑" panose="020B0503020204020204" pitchFamily="34" charset="-122"/>
              </a:rPr>
              <a:t>：</a:t>
            </a:r>
          </a:p>
          <a:p>
            <a:pPr algn="just" fontAlgn="auto">
              <a:lnSpc>
                <a:spcPts val="1380"/>
              </a:lnSpc>
            </a:pPr>
            <a:r>
              <a:rPr lang="zh-CN" altLang="en-US" sz="1200" dirty="0">
                <a:latin typeface="微软雅黑" panose="020B0503020204020204" pitchFamily="34" charset="-122"/>
                <a:ea typeface="微软雅黑" panose="020B0503020204020204" pitchFamily="34" charset="-122"/>
              </a:rPr>
              <a:t>第八届“永冠杯”中国大学生铸造工艺设计大赛获奖</a:t>
            </a:r>
            <a:r>
              <a:rPr lang="en-US" altLang="zh-CN" sz="1200" dirty="0">
                <a:solidFill>
                  <a:srgbClr val="FF0000"/>
                </a:solidFill>
                <a:latin typeface="微软雅黑" panose="020B0503020204020204" pitchFamily="34" charset="-122"/>
                <a:ea typeface="微软雅黑" panose="020B0503020204020204" pitchFamily="34" charset="-122"/>
              </a:rPr>
              <a:t>4</a:t>
            </a:r>
            <a:r>
              <a:rPr lang="zh-CN" altLang="en-US" sz="1200" dirty="0">
                <a:solidFill>
                  <a:srgbClr val="FF0000"/>
                </a:solidFill>
                <a:latin typeface="微软雅黑" panose="020B0503020204020204" pitchFamily="34" charset="-122"/>
                <a:ea typeface="微软雅黑" panose="020B0503020204020204" pitchFamily="34" charset="-122"/>
              </a:rPr>
              <a:t>项</a:t>
            </a:r>
            <a:r>
              <a:rPr lang="zh-CN" altLang="en-US" sz="1200" dirty="0">
                <a:latin typeface="微软雅黑" panose="020B0503020204020204" pitchFamily="34" charset="-122"/>
                <a:ea typeface="微软雅黑" panose="020B0503020204020204" pitchFamily="34" charset="-122"/>
              </a:rPr>
              <a:t>；“徕卡杯”第六届全国大学生金相技能大赛获奖</a:t>
            </a:r>
            <a:r>
              <a:rPr lang="en-US" altLang="zh-CN" sz="1200" dirty="0">
                <a:solidFill>
                  <a:srgbClr val="FF0000"/>
                </a:solidFill>
                <a:latin typeface="微软雅黑" panose="020B0503020204020204" pitchFamily="34" charset="-122"/>
                <a:ea typeface="微软雅黑" panose="020B0503020204020204" pitchFamily="34" charset="-122"/>
              </a:rPr>
              <a:t>3</a:t>
            </a:r>
            <a:r>
              <a:rPr lang="zh-CN" altLang="en-US" sz="1200" dirty="0">
                <a:solidFill>
                  <a:srgbClr val="FF0000"/>
                </a:solidFill>
                <a:latin typeface="微软雅黑" panose="020B0503020204020204" pitchFamily="34" charset="-122"/>
                <a:ea typeface="微软雅黑" panose="020B0503020204020204" pitchFamily="34" charset="-122"/>
              </a:rPr>
              <a:t>项</a:t>
            </a:r>
            <a:r>
              <a:rPr lang="zh-CN" altLang="en-US" sz="1200" dirty="0">
                <a:latin typeface="微软雅黑" panose="020B0503020204020204" pitchFamily="34" charset="-122"/>
                <a:ea typeface="微软雅黑" panose="020B0503020204020204" pitchFamily="34" charset="-122"/>
              </a:rPr>
              <a:t>；全国挑战杯一等奖</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项</a:t>
            </a:r>
            <a:endParaRPr lang="zh-CN" altLang="en-US" sz="1200" dirty="0">
              <a:latin typeface="微软雅黑" panose="020B0503020204020204" pitchFamily="34" charset="-122"/>
              <a:ea typeface="微软雅黑" panose="020B0503020204020204" pitchFamily="34" charset="-122"/>
            </a:endParaRPr>
          </a:p>
          <a:p>
            <a:pPr algn="just" fontAlgn="auto">
              <a:lnSpc>
                <a:spcPts val="1380"/>
              </a:lnSpc>
            </a:pPr>
            <a:r>
              <a:rPr lang="zh-CN" altLang="en-US" sz="1200" b="1" dirty="0">
                <a:solidFill>
                  <a:srgbClr val="FF0000"/>
                </a:solidFill>
                <a:latin typeface="微软雅黑" panose="020B0503020204020204" pitchFamily="34" charset="-122"/>
                <a:ea typeface="微软雅黑" panose="020B0503020204020204" pitchFamily="34" charset="-122"/>
              </a:rPr>
              <a:t>省市级奖项</a:t>
            </a:r>
            <a:r>
              <a:rPr lang="zh-CN" altLang="en-US" sz="1200" dirty="0">
                <a:solidFill>
                  <a:srgbClr val="FF0000"/>
                </a:solidFill>
                <a:latin typeface="微软雅黑" panose="020B0503020204020204" pitchFamily="34" charset="-122"/>
                <a:ea typeface="微软雅黑" panose="020B0503020204020204" pitchFamily="34" charset="-122"/>
              </a:rPr>
              <a:t>：</a:t>
            </a:r>
          </a:p>
          <a:p>
            <a:pPr algn="just" fontAlgn="auto">
              <a:lnSpc>
                <a:spcPts val="1380"/>
              </a:lnSpc>
            </a:pPr>
            <a:r>
              <a:rPr lang="zh-CN" altLang="en-US" sz="1200" dirty="0">
                <a:latin typeface="微软雅黑" panose="020B0503020204020204" pitchFamily="34" charset="-122"/>
                <a:ea typeface="微软雅黑" panose="020B0503020204020204" pitchFamily="34" charset="-122"/>
              </a:rPr>
              <a:t>第四届上海市大学生先进材料创新创意大赛获奖</a:t>
            </a:r>
            <a:r>
              <a:rPr lang="en-US" altLang="zh-CN" sz="1200" dirty="0">
                <a:solidFill>
                  <a:srgbClr val="FF0000"/>
                </a:solidFill>
                <a:latin typeface="微软雅黑" panose="020B0503020204020204" pitchFamily="34" charset="-122"/>
                <a:ea typeface="微软雅黑" panose="020B0503020204020204" pitchFamily="34" charset="-122"/>
              </a:rPr>
              <a:t>8</a:t>
            </a:r>
            <a:r>
              <a:rPr lang="zh-CN" altLang="en-US" sz="1200" dirty="0">
                <a:solidFill>
                  <a:srgbClr val="FF0000"/>
                </a:solidFill>
                <a:latin typeface="微软雅黑" panose="020B0503020204020204" pitchFamily="34" charset="-122"/>
                <a:ea typeface="微软雅黑" panose="020B0503020204020204" pitchFamily="34" charset="-122"/>
              </a:rPr>
              <a:t>项</a:t>
            </a:r>
            <a:r>
              <a:rPr lang="zh-CN" altLang="en-US" sz="1200" dirty="0">
                <a:latin typeface="微软雅黑" panose="020B0503020204020204" pitchFamily="34" charset="-122"/>
                <a:ea typeface="微软雅黑" panose="020B0503020204020204" pitchFamily="34" charset="-122"/>
              </a:rPr>
              <a:t>；第五届上海大学生创新创业论坛获奖</a:t>
            </a:r>
            <a:r>
              <a:rPr lang="en-US" altLang="zh-CN" sz="1200" dirty="0">
                <a:solidFill>
                  <a:srgbClr val="FF0000"/>
                </a:solidFill>
                <a:latin typeface="微软雅黑" panose="020B0503020204020204" pitchFamily="34" charset="-122"/>
                <a:ea typeface="微软雅黑" panose="020B0503020204020204" pitchFamily="34" charset="-122"/>
              </a:rPr>
              <a:t>2</a:t>
            </a:r>
            <a:r>
              <a:rPr lang="zh-CN" altLang="en-US" sz="1200" dirty="0">
                <a:solidFill>
                  <a:srgbClr val="FF0000"/>
                </a:solidFill>
                <a:latin typeface="微软雅黑" panose="020B0503020204020204" pitchFamily="34" charset="-122"/>
                <a:ea typeface="微软雅黑" panose="020B0503020204020204" pitchFamily="34" charset="-122"/>
              </a:rPr>
              <a:t>项</a:t>
            </a:r>
            <a:r>
              <a:rPr lang="zh-CN" altLang="en-US" sz="1200" dirty="0">
                <a:latin typeface="微软雅黑" panose="020B0503020204020204" pitchFamily="34" charset="-122"/>
                <a:ea typeface="微软雅黑" panose="020B0503020204020204" pitchFamily="34" charset="-122"/>
              </a:rPr>
              <a:t>；上海市“知行杯”汽车安全创新大赛获奖</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项</a:t>
            </a:r>
            <a:r>
              <a:rPr lang="zh-CN" altLang="en-US" sz="1200" dirty="0">
                <a:latin typeface="微软雅黑" panose="020B0503020204020204" pitchFamily="34" charset="-122"/>
                <a:ea typeface="微软雅黑" panose="020B0503020204020204" pitchFamily="34" charset="-122"/>
              </a:rPr>
              <a:t>；第十五届“挑战杯”上海市大学生课外科技学术作品竞赛特等奖</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项</a:t>
            </a:r>
            <a:endParaRPr lang="zh-CN" altLang="en-US" sz="1200" dirty="0">
              <a:latin typeface="微软雅黑" panose="020B0503020204020204" pitchFamily="34" charset="-122"/>
              <a:ea typeface="微软雅黑" panose="020B0503020204020204" pitchFamily="34" charset="-122"/>
            </a:endParaRPr>
          </a:p>
        </p:txBody>
      </p:sp>
      <p:pic>
        <p:nvPicPr>
          <p:cNvPr id="15" name="图片 14">
            <a:extLst>
              <a:ext uri="{FF2B5EF4-FFF2-40B4-BE49-F238E27FC236}">
                <a16:creationId xmlns="" xmlns:a16="http://schemas.microsoft.com/office/drawing/2014/main" id="{7316D0FF-432F-4802-9277-9531AEFE403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extLst>
      <p:ext uri="{BB962C8B-B14F-4D97-AF65-F5344CB8AC3E}">
        <p14:creationId xmlns:p14="http://schemas.microsoft.com/office/powerpoint/2010/main" val="344352740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38"/>
          <p:cNvSpPr>
            <a:spLocks noChangeArrowheads="1"/>
          </p:cNvSpPr>
          <p:nvPr/>
        </p:nvSpPr>
        <p:spPr bwMode="auto">
          <a:xfrm>
            <a:off x="827585" y="19468"/>
            <a:ext cx="8106865" cy="769441"/>
          </a:xfrm>
          <a:prstGeom prst="rect">
            <a:avLst/>
          </a:prstGeom>
          <a:noFill/>
          <a:ln w="9525">
            <a:noFill/>
            <a:miter lim="800000"/>
            <a:headEnd/>
            <a:tailEnd/>
          </a:ln>
        </p:spPr>
        <p:txBody>
          <a:bodyPr wrap="square" anchor="ctr">
            <a:spAutoFit/>
          </a:bodyPr>
          <a:lstStyle/>
          <a:p>
            <a:pPr algn="ctr"/>
            <a:r>
              <a:rPr lang="zh-CN" altLang="en-US" sz="4400" b="1" dirty="0">
                <a:solidFill>
                  <a:schemeClr val="bg1"/>
                </a:solidFill>
                <a:latin typeface="黑体" panose="02010609060101010101" pitchFamily="49" charset="-122"/>
                <a:ea typeface="黑体" panose="02010609060101010101" pitchFamily="49" charset="-122"/>
                <a:sym typeface="Arial" pitchFamily="34" charset="0"/>
              </a:rPr>
              <a:t>海内外合作</a:t>
            </a:r>
          </a:p>
        </p:txBody>
      </p:sp>
      <p:sp>
        <p:nvSpPr>
          <p:cNvPr id="8" name="TextBox 7"/>
          <p:cNvSpPr txBox="1"/>
          <p:nvPr/>
        </p:nvSpPr>
        <p:spPr>
          <a:xfrm>
            <a:off x="4857752" y="1700808"/>
            <a:ext cx="4286247" cy="1511952"/>
          </a:xfrm>
          <a:prstGeom prst="rect">
            <a:avLst/>
          </a:prstGeom>
          <a:ln/>
        </p:spPr>
        <p:style>
          <a:lnRef idx="2">
            <a:schemeClr val="accent3"/>
          </a:lnRef>
          <a:fillRef idx="1001">
            <a:schemeClr val="lt1"/>
          </a:fillRef>
          <a:effectRef idx="0">
            <a:schemeClr val="accent3"/>
          </a:effectRef>
          <a:fontRef idx="minor">
            <a:schemeClr val="dk1"/>
          </a:fontRef>
        </p:style>
        <p:txBody>
          <a:bodyPr wrap="square">
            <a:spAutoFit/>
          </a:bodyPr>
          <a:lstStyle/>
          <a:p>
            <a:pPr marL="285750" indent="-285750">
              <a:lnSpc>
                <a:spcPct val="150000"/>
              </a:lnSpc>
              <a:buFont typeface="Wingdings" panose="05000000000000000000" pitchFamily="2" charset="2"/>
              <a:buChar char="u"/>
              <a:defRPr/>
            </a:pPr>
            <a:r>
              <a:rPr lang="zh-CN" altLang="en-US" sz="1600" b="1" dirty="0">
                <a:solidFill>
                  <a:schemeClr val="accent6">
                    <a:lumMod val="75000"/>
                  </a:schemeClr>
                </a:solidFill>
                <a:latin typeface="楷体" panose="02010609060101010101" pitchFamily="49" charset="-122"/>
                <a:ea typeface="楷体" panose="02010609060101010101" pitchFamily="49" charset="-122"/>
              </a:rPr>
              <a:t>深入开展国际联合实验室建设；</a:t>
            </a:r>
            <a:endParaRPr lang="en-US" altLang="zh-CN" sz="1600" b="1" dirty="0">
              <a:solidFill>
                <a:schemeClr val="accent6">
                  <a:lumMod val="75000"/>
                </a:schemeClr>
              </a:solidFill>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defRPr/>
            </a:pPr>
            <a:r>
              <a:rPr lang="zh-CN" altLang="en-US" sz="1600" b="1" dirty="0">
                <a:solidFill>
                  <a:schemeClr val="accent6">
                    <a:lumMod val="75000"/>
                  </a:schemeClr>
                </a:solidFill>
                <a:latin typeface="楷体" panose="02010609060101010101" pitchFamily="49" charset="-122"/>
                <a:ea typeface="楷体" panose="02010609060101010101" pitchFamily="49" charset="-122"/>
              </a:rPr>
              <a:t>深入开展海内外高校师生交流平台建设；</a:t>
            </a:r>
            <a:endParaRPr lang="en-US" altLang="zh-CN" sz="1600" b="1" dirty="0">
              <a:solidFill>
                <a:schemeClr val="accent6">
                  <a:lumMod val="75000"/>
                </a:schemeClr>
              </a:solidFill>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defRPr/>
            </a:pPr>
            <a:r>
              <a:rPr lang="zh-CN" altLang="en-US" sz="1600" b="1" dirty="0">
                <a:solidFill>
                  <a:schemeClr val="accent6">
                    <a:lumMod val="75000"/>
                  </a:schemeClr>
                </a:solidFill>
                <a:latin typeface="楷体" panose="02010609060101010101" pitchFamily="49" charset="-122"/>
                <a:ea typeface="楷体" panose="02010609060101010101" pitchFamily="49" charset="-122"/>
              </a:rPr>
              <a:t>深入开展海内外企业学生实践基地建设；</a:t>
            </a:r>
            <a:endParaRPr lang="en-US" altLang="zh-CN" sz="1600" b="1" dirty="0">
              <a:solidFill>
                <a:schemeClr val="accent6">
                  <a:lumMod val="75000"/>
                </a:schemeClr>
              </a:solidFill>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defRPr/>
            </a:pPr>
            <a:r>
              <a:rPr lang="zh-CN" altLang="en-US" sz="1600" b="1" dirty="0">
                <a:solidFill>
                  <a:schemeClr val="accent6">
                    <a:lumMod val="75000"/>
                  </a:schemeClr>
                </a:solidFill>
                <a:latin typeface="楷体" panose="02010609060101010101" pitchFamily="49" charset="-122"/>
                <a:ea typeface="楷体" panose="02010609060101010101" pitchFamily="49" charset="-122"/>
              </a:rPr>
              <a:t>搭建更多海内外高端学术交流平台。</a:t>
            </a:r>
          </a:p>
        </p:txBody>
      </p:sp>
      <p:sp>
        <p:nvSpPr>
          <p:cNvPr id="41988" name="TextBox 2"/>
          <p:cNvSpPr txBox="1">
            <a:spLocks noChangeArrowheads="1"/>
          </p:cNvSpPr>
          <p:nvPr/>
        </p:nvSpPr>
        <p:spPr bwMode="auto">
          <a:xfrm>
            <a:off x="827585" y="918134"/>
            <a:ext cx="3458664" cy="369332"/>
          </a:xfrm>
          <a:prstGeom prst="rect">
            <a:avLst/>
          </a:prstGeom>
          <a:noFill/>
          <a:ln w="9525">
            <a:noFill/>
            <a:miter lim="800000"/>
            <a:headEnd/>
            <a:tailEnd/>
          </a:ln>
        </p:spPr>
        <p:txBody>
          <a:bodyPr wrap="square">
            <a:spAutoFit/>
          </a:bodyPr>
          <a:lstStyle/>
          <a:p>
            <a:r>
              <a:rPr lang="zh-CN" altLang="en-US" b="1" dirty="0">
                <a:solidFill>
                  <a:srgbClr val="002060"/>
                </a:solidFill>
                <a:latin typeface="黑体" pitchFamily="49" charset="-122"/>
                <a:ea typeface="黑体" pitchFamily="49" charset="-122"/>
                <a:sym typeface="Arial" pitchFamily="34" charset="0"/>
              </a:rPr>
              <a:t>海内外战略合作伙伴分布</a:t>
            </a:r>
          </a:p>
        </p:txBody>
      </p:sp>
      <p:pic>
        <p:nvPicPr>
          <p:cNvPr id="41991" name="Picture 21" descr="C:\Users\xtt\Documents\Fetion\224520018\temp\069a3c187a39dc21622ab16eef95ebcc.jpg"/>
          <p:cNvPicPr>
            <a:picLocks noChangeAspect="1" noChangeArrowheads="1"/>
          </p:cNvPicPr>
          <p:nvPr/>
        </p:nvPicPr>
        <p:blipFill>
          <a:blip r:embed="rId2"/>
          <a:srcRect/>
          <a:stretch>
            <a:fillRect/>
          </a:stretch>
        </p:blipFill>
        <p:spPr bwMode="auto">
          <a:xfrm>
            <a:off x="395537" y="1276313"/>
            <a:ext cx="4462216" cy="2152687"/>
          </a:xfrm>
          <a:prstGeom prst="rect">
            <a:avLst/>
          </a:prstGeom>
          <a:noFill/>
          <a:ln w="9525">
            <a:noFill/>
            <a:miter lim="800000"/>
            <a:headEnd/>
            <a:tailEnd/>
          </a:ln>
        </p:spPr>
      </p:pic>
      <p:sp>
        <p:nvSpPr>
          <p:cNvPr id="6" name="TextBox 2">
            <a:extLst>
              <a:ext uri="{FF2B5EF4-FFF2-40B4-BE49-F238E27FC236}">
                <a16:creationId xmlns="" xmlns:a16="http://schemas.microsoft.com/office/drawing/2014/main" id="{5EE4D0D2-039D-4CD4-BF45-46E2E6650F12}"/>
              </a:ext>
            </a:extLst>
          </p:cNvPr>
          <p:cNvSpPr txBox="1"/>
          <p:nvPr/>
        </p:nvSpPr>
        <p:spPr>
          <a:xfrm>
            <a:off x="395537" y="3429000"/>
            <a:ext cx="7128791" cy="346107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lnSpc>
                <a:spcPct val="150000"/>
              </a:lnSpc>
              <a:buFont typeface="Wingdings" panose="05000000000000000000" pitchFamily="2" charset="2"/>
              <a:buChar char="Ø"/>
            </a:pPr>
            <a:r>
              <a:rPr lang="zh-CN" altLang="en-US" sz="1300" b="1" dirty="0">
                <a:latin typeface="微软雅黑" panose="020B0503020204020204" pitchFamily="34" charset="-122"/>
                <a:ea typeface="微软雅黑" panose="020B0503020204020204" pitchFamily="34" charset="-122"/>
              </a:rPr>
              <a:t>重视海内外交流与合作</a:t>
            </a:r>
          </a:p>
          <a:p>
            <a:pPr marL="171450" indent="-171450">
              <a:lnSpc>
                <a:spcPct val="150000"/>
              </a:lnSpc>
              <a:buFont typeface="Wingdings" panose="05000000000000000000" charset="0"/>
              <a:buChar char=""/>
            </a:pPr>
            <a:r>
              <a:rPr lang="en-US" altLang="zh-CN" sz="900" dirty="0">
                <a:latin typeface="微软雅黑" panose="020B0503020204020204" pitchFamily="34" charset="-122"/>
                <a:ea typeface="微软雅黑" panose="020B0503020204020204" pitchFamily="34" charset="-122"/>
              </a:rPr>
              <a:t>2017</a:t>
            </a:r>
            <a:r>
              <a:rPr lang="zh-CN" altLang="en-US" sz="900" dirty="0">
                <a:latin typeface="微软雅黑" panose="020B0503020204020204" pitchFamily="34" charset="-122"/>
                <a:ea typeface="微软雅黑" panose="020B0503020204020204" pitchFamily="34" charset="-122"/>
              </a:rPr>
              <a:t>年与国外联合发表学术论文</a:t>
            </a:r>
            <a:r>
              <a:rPr lang="en-US" altLang="zh-CN" sz="900" b="1" dirty="0">
                <a:solidFill>
                  <a:srgbClr val="FF0000"/>
                </a:solidFill>
                <a:latin typeface="微软雅黑" panose="020B0503020204020204" pitchFamily="34" charset="-122"/>
                <a:ea typeface="微软雅黑" panose="020B0503020204020204" pitchFamily="34" charset="-122"/>
              </a:rPr>
              <a:t>154</a:t>
            </a:r>
            <a:r>
              <a:rPr lang="zh-CN" altLang="en-US" sz="900" b="1" dirty="0">
                <a:solidFill>
                  <a:srgbClr val="FF0000"/>
                </a:solidFill>
                <a:latin typeface="微软雅黑" panose="020B0503020204020204" pitchFamily="34" charset="-122"/>
                <a:ea typeface="微软雅黑" panose="020B0503020204020204" pitchFamily="34" charset="-122"/>
              </a:rPr>
              <a:t>篇</a:t>
            </a:r>
            <a:r>
              <a:rPr lang="zh-CN" altLang="en-US" sz="900" dirty="0">
                <a:latin typeface="微软雅黑" panose="020B0503020204020204" pitchFamily="34" charset="-122"/>
                <a:ea typeface="微软雅黑" panose="020B0503020204020204" pitchFamily="34" charset="-122"/>
              </a:rPr>
              <a:t>，同比增长</a:t>
            </a:r>
            <a:r>
              <a:rPr lang="en-US" altLang="zh-CN" sz="900" b="1" dirty="0">
                <a:solidFill>
                  <a:srgbClr val="FF0000"/>
                </a:solidFill>
                <a:latin typeface="微软雅黑" panose="020B0503020204020204" pitchFamily="34" charset="-122"/>
                <a:ea typeface="微软雅黑" panose="020B0503020204020204" pitchFamily="34" charset="-122"/>
              </a:rPr>
              <a:t>27.5%</a:t>
            </a:r>
            <a:r>
              <a:rPr lang="zh-CN" altLang="en-US" sz="900" dirty="0">
                <a:latin typeface="微软雅黑" panose="020B0503020204020204" pitchFamily="34" charset="-122"/>
                <a:ea typeface="微软雅黑" panose="020B0503020204020204" pitchFamily="34" charset="-122"/>
              </a:rPr>
              <a:t>，占学校</a:t>
            </a:r>
            <a:r>
              <a:rPr lang="en-US" altLang="zh-CN" sz="900" b="1" dirty="0">
                <a:solidFill>
                  <a:srgbClr val="FF0000"/>
                </a:solidFill>
                <a:latin typeface="微软雅黑" panose="020B0503020204020204" pitchFamily="34" charset="-122"/>
                <a:ea typeface="微软雅黑" panose="020B0503020204020204" pitchFamily="34" charset="-122"/>
              </a:rPr>
              <a:t>16.5%</a:t>
            </a:r>
          </a:p>
          <a:p>
            <a:pPr marL="171450" indent="-171450">
              <a:lnSpc>
                <a:spcPct val="150000"/>
              </a:lnSpc>
              <a:buFont typeface="Wingdings" panose="05000000000000000000" charset="0"/>
              <a:buChar char=""/>
            </a:pPr>
            <a:r>
              <a:rPr lang="zh-CN" altLang="en-US" sz="900" dirty="0">
                <a:latin typeface="微软雅黑" panose="020B0503020204020204" pitchFamily="34" charset="-122"/>
                <a:ea typeface="微软雅黑" panose="020B0503020204020204" pitchFamily="34" charset="-122"/>
              </a:rPr>
              <a:t>获中德国际合作</a:t>
            </a:r>
            <a:r>
              <a:rPr lang="zh-CN" altLang="en-US" sz="900" b="1" dirty="0">
                <a:solidFill>
                  <a:srgbClr val="FF0000"/>
                </a:solidFill>
                <a:latin typeface="微软雅黑" panose="020B0503020204020204" pitchFamily="34" charset="-122"/>
                <a:ea typeface="微软雅黑" panose="020B0503020204020204" pitchFamily="34" charset="-122"/>
              </a:rPr>
              <a:t>重大项目</a:t>
            </a:r>
            <a:r>
              <a:rPr lang="zh-CN" altLang="en-US" sz="900" dirty="0">
                <a:latin typeface="微软雅黑" panose="020B0503020204020204" pitchFamily="34" charset="-122"/>
                <a:ea typeface="微软雅黑" panose="020B0503020204020204" pitchFamily="34" charset="-122"/>
              </a:rPr>
              <a:t>，国家自然科学基金委，</a:t>
            </a:r>
            <a:r>
              <a:rPr lang="en-US" altLang="zh-CN" sz="900" b="1" dirty="0">
                <a:solidFill>
                  <a:srgbClr val="FF0000"/>
                </a:solidFill>
                <a:latin typeface="微软雅黑" panose="020B0503020204020204" pitchFamily="34" charset="-122"/>
                <a:ea typeface="微软雅黑" panose="020B0503020204020204" pitchFamily="34" charset="-122"/>
              </a:rPr>
              <a:t>200</a:t>
            </a:r>
            <a:r>
              <a:rPr lang="zh-CN" altLang="en-US" sz="900" b="1" dirty="0">
                <a:solidFill>
                  <a:srgbClr val="FF0000"/>
                </a:solidFill>
                <a:latin typeface="微软雅黑" panose="020B0503020204020204" pitchFamily="34" charset="-122"/>
                <a:ea typeface="微软雅黑" panose="020B0503020204020204" pitchFamily="34" charset="-122"/>
              </a:rPr>
              <a:t>万</a:t>
            </a:r>
            <a:r>
              <a:rPr lang="zh-CN" altLang="en-US" sz="900" dirty="0">
                <a:latin typeface="微软雅黑" panose="020B0503020204020204" pitchFamily="34" charset="-122"/>
                <a:ea typeface="微软雅黑" panose="020B0503020204020204" pitchFamily="34" charset="-122"/>
              </a:rPr>
              <a:t>，王刚</a:t>
            </a:r>
            <a:endParaRPr lang="en-US" altLang="zh-CN" sz="9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
            </a:pPr>
            <a:r>
              <a:rPr lang="zh-CN" altLang="en-US" sz="900" dirty="0">
                <a:latin typeface="微软雅黑" panose="020B0503020204020204" pitchFamily="34" charset="-122"/>
                <a:ea typeface="微软雅黑" panose="020B0503020204020204" pitchFamily="34" charset="-122"/>
              </a:rPr>
              <a:t>与香港城市大学建立</a:t>
            </a:r>
            <a:r>
              <a:rPr lang="zh-CN" altLang="en-US" sz="900" b="1" dirty="0">
                <a:solidFill>
                  <a:srgbClr val="FF0000"/>
                </a:solidFill>
                <a:latin typeface="微软雅黑" panose="020B0503020204020204" pitchFamily="34" charset="-122"/>
                <a:ea typeface="微软雅黑" panose="020B0503020204020204" pitchFamily="34" charset="-122"/>
              </a:rPr>
              <a:t>先进结构材料研究中心</a:t>
            </a:r>
            <a:endParaRPr lang="en-US" altLang="zh-CN" sz="900" b="1" dirty="0">
              <a:solidFill>
                <a:srgbClr val="FF000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
            </a:pPr>
            <a:r>
              <a:rPr lang="zh-CN" altLang="en-US" sz="900" dirty="0">
                <a:solidFill>
                  <a:schemeClr val="tx1"/>
                </a:solidFill>
                <a:latin typeface="微软雅黑" panose="020B0503020204020204" pitchFamily="34" charset="-122"/>
                <a:ea typeface="微软雅黑" panose="020B0503020204020204" pitchFamily="34" charset="-122"/>
              </a:rPr>
              <a:t>与日本电子株式会社（</a:t>
            </a:r>
            <a:r>
              <a:rPr lang="en-US" altLang="zh-CN" sz="900" dirty="0">
                <a:solidFill>
                  <a:schemeClr val="tx1"/>
                </a:solidFill>
                <a:latin typeface="微软雅黑" panose="020B0503020204020204" pitchFamily="34" charset="-122"/>
                <a:ea typeface="微软雅黑" panose="020B0503020204020204" pitchFamily="34" charset="-122"/>
              </a:rPr>
              <a:t>JEOL</a:t>
            </a:r>
            <a:r>
              <a:rPr lang="zh-CN" altLang="en-US" sz="900" dirty="0">
                <a:solidFill>
                  <a:schemeClr val="tx1"/>
                </a:solidFill>
                <a:latin typeface="微软雅黑" panose="020B0503020204020204" pitchFamily="34" charset="-122"/>
                <a:ea typeface="微软雅黑" panose="020B0503020204020204" pitchFamily="34" charset="-122"/>
              </a:rPr>
              <a:t>）共建</a:t>
            </a:r>
            <a:r>
              <a:rPr lang="zh-CN" altLang="en-US" sz="900" b="1" dirty="0">
                <a:solidFill>
                  <a:srgbClr val="FF0000"/>
                </a:solidFill>
                <a:latin typeface="微软雅黑" panose="020B0503020204020204" pitchFamily="34" charset="-122"/>
                <a:ea typeface="微软雅黑" panose="020B0503020204020204" pitchFamily="34" charset="-122"/>
              </a:rPr>
              <a:t>“分析测试”联合实验室</a:t>
            </a:r>
            <a:endParaRPr lang="en-US" altLang="zh-CN" sz="900" b="1" dirty="0">
              <a:solidFill>
                <a:srgbClr val="FF000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
            </a:pPr>
            <a:r>
              <a:rPr lang="en-US" altLang="zh-CN" sz="900" dirty="0">
                <a:solidFill>
                  <a:schemeClr val="tx1"/>
                </a:solidFill>
                <a:latin typeface="微软雅黑" panose="020B0503020204020204" pitchFamily="34" charset="-122"/>
                <a:ea typeface="微软雅黑" panose="020B0503020204020204" pitchFamily="34" charset="-122"/>
              </a:rPr>
              <a:t>2017</a:t>
            </a:r>
            <a:r>
              <a:rPr lang="zh-CN" altLang="en-US" sz="900" dirty="0">
                <a:solidFill>
                  <a:schemeClr val="tx1"/>
                </a:solidFill>
                <a:latin typeface="微软雅黑" panose="020B0503020204020204" pitchFamily="34" charset="-122"/>
                <a:ea typeface="微软雅黑" panose="020B0503020204020204" pitchFamily="34" charset="-122"/>
              </a:rPr>
              <a:t>年接待</a:t>
            </a:r>
            <a:r>
              <a:rPr lang="en-US" altLang="zh-CN" sz="900" b="1" dirty="0">
                <a:solidFill>
                  <a:srgbClr val="FF0000"/>
                </a:solidFill>
                <a:latin typeface="微软雅黑" panose="020B0503020204020204" pitchFamily="34" charset="-122"/>
                <a:ea typeface="微软雅黑" panose="020B0503020204020204" pitchFamily="34" charset="-122"/>
              </a:rPr>
              <a:t>57</a:t>
            </a:r>
            <a:r>
              <a:rPr lang="zh-CN" altLang="en-US" sz="900" b="1" dirty="0">
                <a:solidFill>
                  <a:srgbClr val="FF0000"/>
                </a:solidFill>
                <a:latin typeface="微软雅黑" panose="020B0503020204020204" pitchFamily="34" charset="-122"/>
                <a:ea typeface="微软雅黑" panose="020B0503020204020204" pitchFamily="34" charset="-122"/>
              </a:rPr>
              <a:t>名</a:t>
            </a:r>
            <a:r>
              <a:rPr lang="zh-CN" altLang="en-US" sz="900" dirty="0">
                <a:solidFill>
                  <a:schemeClr val="tx1"/>
                </a:solidFill>
                <a:latin typeface="微软雅黑" panose="020B0503020204020204" pitchFamily="34" charset="-122"/>
                <a:ea typeface="微软雅黑" panose="020B0503020204020204" pitchFamily="34" charset="-122"/>
              </a:rPr>
              <a:t>外国专家和</a:t>
            </a:r>
            <a:r>
              <a:rPr lang="en-US" altLang="zh-CN" sz="900" b="1" dirty="0">
                <a:solidFill>
                  <a:srgbClr val="FF0000"/>
                </a:solidFill>
                <a:latin typeface="微软雅黑" panose="020B0503020204020204" pitchFamily="34" charset="-122"/>
                <a:ea typeface="微软雅黑" panose="020B0503020204020204" pitchFamily="34" charset="-122"/>
              </a:rPr>
              <a:t>3</a:t>
            </a:r>
            <a:r>
              <a:rPr lang="zh-CN" altLang="en-US" sz="900" b="1" dirty="0">
                <a:solidFill>
                  <a:srgbClr val="FF0000"/>
                </a:solidFill>
                <a:latin typeface="微软雅黑" panose="020B0503020204020204" pitchFamily="34" charset="-122"/>
                <a:ea typeface="微软雅黑" panose="020B0503020204020204" pitchFamily="34" charset="-122"/>
              </a:rPr>
              <a:t>名</a:t>
            </a:r>
            <a:r>
              <a:rPr lang="zh-CN" altLang="en-US" sz="900" dirty="0">
                <a:solidFill>
                  <a:schemeClr val="tx1"/>
                </a:solidFill>
                <a:latin typeface="微软雅黑" panose="020B0503020204020204" pitchFamily="34" charset="-122"/>
                <a:ea typeface="微软雅黑" panose="020B0503020204020204" pitchFamily="34" charset="-122"/>
              </a:rPr>
              <a:t>台湾专家做学术报告；教师</a:t>
            </a:r>
            <a:r>
              <a:rPr lang="zh-CN" altLang="zh-CN" sz="900" dirty="0">
                <a:solidFill>
                  <a:schemeClr val="tx1"/>
                </a:solidFill>
                <a:latin typeface="微软雅黑" pitchFamily="34" charset="-122"/>
                <a:ea typeface="微软雅黑" pitchFamily="34" charset="-122"/>
              </a:rPr>
              <a:t>出访美国、法国、韩国、日本等国家有</a:t>
            </a:r>
            <a:r>
              <a:rPr lang="en-US" altLang="zh-CN" sz="900" b="1" dirty="0">
                <a:solidFill>
                  <a:srgbClr val="FF0000"/>
                </a:solidFill>
                <a:latin typeface="微软雅黑" pitchFamily="34" charset="-122"/>
                <a:ea typeface="微软雅黑" pitchFamily="34" charset="-122"/>
              </a:rPr>
              <a:t>113</a:t>
            </a:r>
            <a:r>
              <a:rPr lang="zh-CN" altLang="zh-CN" sz="900" b="1" dirty="0">
                <a:solidFill>
                  <a:srgbClr val="FF0000"/>
                </a:solidFill>
                <a:latin typeface="微软雅黑" pitchFamily="34" charset="-122"/>
                <a:ea typeface="微软雅黑" pitchFamily="34" charset="-122"/>
              </a:rPr>
              <a:t>人次</a:t>
            </a:r>
            <a:r>
              <a:rPr lang="zh-CN" altLang="en-US" sz="900" dirty="0">
                <a:solidFill>
                  <a:schemeClr val="tx1"/>
                </a:solidFill>
                <a:latin typeface="微软雅黑" pitchFamily="34" charset="-122"/>
                <a:ea typeface="微软雅黑" pitchFamily="34" charset="-122"/>
              </a:rPr>
              <a:t>、</a:t>
            </a:r>
            <a:r>
              <a:rPr lang="zh-CN" altLang="zh-CN" sz="900" dirty="0">
                <a:solidFill>
                  <a:schemeClr val="tx1"/>
                </a:solidFill>
                <a:latin typeface="微软雅黑" pitchFamily="34" charset="-122"/>
                <a:ea typeface="微软雅黑" pitchFamily="34" charset="-122"/>
              </a:rPr>
              <a:t>出访港台为</a:t>
            </a:r>
            <a:r>
              <a:rPr lang="en-US" altLang="zh-CN" sz="900" b="1" dirty="0">
                <a:solidFill>
                  <a:srgbClr val="FF0000"/>
                </a:solidFill>
                <a:latin typeface="微软雅黑" pitchFamily="34" charset="-122"/>
                <a:ea typeface="微软雅黑" pitchFamily="34" charset="-122"/>
              </a:rPr>
              <a:t>10</a:t>
            </a:r>
            <a:r>
              <a:rPr lang="zh-CN" altLang="zh-CN" sz="900" b="1" dirty="0">
                <a:solidFill>
                  <a:srgbClr val="FF0000"/>
                </a:solidFill>
                <a:latin typeface="微软雅黑" pitchFamily="34" charset="-122"/>
                <a:ea typeface="微软雅黑" pitchFamily="34" charset="-122"/>
              </a:rPr>
              <a:t>人次</a:t>
            </a:r>
            <a:endParaRPr lang="en-US" altLang="zh-CN" sz="900" b="1" dirty="0">
              <a:solidFill>
                <a:srgbClr val="FF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300" b="1" dirty="0">
                <a:latin typeface="微软雅黑" panose="020B0503020204020204" pitchFamily="34" charset="-122"/>
                <a:ea typeface="微软雅黑" panose="020B0503020204020204" pitchFamily="34" charset="-122"/>
              </a:rPr>
              <a:t>承办或举办国际学术会议</a:t>
            </a:r>
            <a:endParaRPr lang="en-US" altLang="zh-CN" sz="1300" b="1"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900" dirty="0">
                <a:latin typeface="微软雅黑" panose="020B0503020204020204" pitchFamily="34" charset="-122"/>
                <a:ea typeface="微软雅黑" panose="020B0503020204020204" pitchFamily="34" charset="-122"/>
              </a:rPr>
              <a:t>承办</a:t>
            </a:r>
            <a:r>
              <a:rPr lang="zh-CN" altLang="en-US" sz="900" b="1" dirty="0">
                <a:solidFill>
                  <a:srgbClr val="FF0000"/>
                </a:solidFill>
                <a:latin typeface="微软雅黑" panose="020B0503020204020204" pitchFamily="34" charset="-122"/>
                <a:ea typeface="微软雅黑" panose="020B0503020204020204" pitchFamily="34" charset="-122"/>
              </a:rPr>
              <a:t>创新与新兴产业发展国际会议</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IEID</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高端装备与新材料技术与产业分会</a:t>
            </a:r>
            <a:endParaRPr lang="en-US" altLang="zh-CN" sz="9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900" dirty="0">
                <a:latin typeface="微软雅黑" panose="020B0503020204020204" pitchFamily="34" charset="-122"/>
                <a:ea typeface="微软雅黑" panose="020B0503020204020204" pitchFamily="34" charset="-122"/>
              </a:rPr>
              <a:t>承办第四届</a:t>
            </a:r>
            <a:r>
              <a:rPr lang="zh-CN" altLang="en-US" sz="900" b="1" dirty="0">
                <a:solidFill>
                  <a:srgbClr val="FF0000"/>
                </a:solidFill>
                <a:latin typeface="微软雅黑" panose="020B0503020204020204" pitchFamily="34" charset="-122"/>
                <a:ea typeface="微软雅黑" panose="020B0503020204020204" pitchFamily="34" charset="-122"/>
              </a:rPr>
              <a:t>中美能源</a:t>
            </a:r>
            <a:r>
              <a:rPr lang="zh-CN" altLang="en-US" sz="900" dirty="0">
                <a:latin typeface="微软雅黑" panose="020B0503020204020204" pitchFamily="34" charset="-122"/>
                <a:ea typeface="微软雅黑" panose="020B0503020204020204" pitchFamily="34" charset="-122"/>
              </a:rPr>
              <a:t>会议</a:t>
            </a:r>
            <a:endParaRPr lang="en-US" altLang="zh-CN" sz="9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900" dirty="0">
                <a:latin typeface="微软雅黑" panose="020B0503020204020204" pitchFamily="34" charset="-122"/>
                <a:ea typeface="微软雅黑" panose="020B0503020204020204" pitchFamily="34" charset="-122"/>
              </a:rPr>
              <a:t>承办</a:t>
            </a:r>
            <a:r>
              <a:rPr lang="zh-CN" altLang="en-US" sz="900" b="1" dirty="0">
                <a:solidFill>
                  <a:srgbClr val="FF0000"/>
                </a:solidFill>
                <a:latin typeface="微软雅黑" panose="020B0503020204020204" pitchFamily="34" charset="-122"/>
                <a:ea typeface="微软雅黑" panose="020B0503020204020204" pitchFamily="34" charset="-122"/>
              </a:rPr>
              <a:t>凝固理论</a:t>
            </a:r>
            <a:r>
              <a:rPr lang="zh-CN" altLang="en-US" sz="900" dirty="0">
                <a:solidFill>
                  <a:schemeClr val="tx1"/>
                </a:solidFill>
                <a:latin typeface="微软雅黑" panose="020B0503020204020204" pitchFamily="34" charset="-122"/>
                <a:ea typeface="微软雅黑" panose="020B0503020204020204" pitchFamily="34" charset="-122"/>
              </a:rPr>
              <a:t>与前沿技</a:t>
            </a:r>
            <a:r>
              <a:rPr lang="zh-CN" altLang="en-US" sz="900" dirty="0">
                <a:latin typeface="微软雅黑" panose="020B0503020204020204" pitchFamily="34" charset="-122"/>
                <a:ea typeface="微软雅黑" panose="020B0503020204020204" pitchFamily="34" charset="-122"/>
              </a:rPr>
              <a:t>术研讨会</a:t>
            </a:r>
            <a:endParaRPr lang="en-US" altLang="zh-CN" sz="9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900" dirty="0">
                <a:latin typeface="微软雅黑" panose="020B0503020204020204" pitchFamily="34" charset="-122"/>
                <a:ea typeface="微软雅黑" panose="020B0503020204020204" pitchFamily="34" charset="-122"/>
              </a:rPr>
              <a:t>举办上海大学</a:t>
            </a:r>
            <a:r>
              <a:rPr lang="zh-CN" altLang="en-US" sz="900" b="1" dirty="0">
                <a:solidFill>
                  <a:srgbClr val="FF0000"/>
                </a:solidFill>
                <a:latin typeface="微软雅黑" panose="020B0503020204020204" pitchFamily="34" charset="-122"/>
                <a:ea typeface="微软雅黑" panose="020B0503020204020204" pitchFamily="34" charset="-122"/>
              </a:rPr>
              <a:t>“一带一路”</a:t>
            </a:r>
            <a:r>
              <a:rPr lang="zh-CN" altLang="en-US" sz="900" dirty="0">
                <a:latin typeface="微软雅黑" panose="020B0503020204020204" pitchFamily="34" charset="-122"/>
                <a:ea typeface="微软雅黑" panose="020B0503020204020204" pitchFamily="34" charset="-122"/>
              </a:rPr>
              <a:t>国际科技合作论坛</a:t>
            </a:r>
            <a:endParaRPr lang="en-US" altLang="zh-CN" sz="9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900" dirty="0">
                <a:latin typeface="微软雅黑" panose="020B0503020204020204" pitchFamily="34" charset="-122"/>
                <a:ea typeface="微软雅黑" panose="020B0503020204020204" pitchFamily="34" charset="-122"/>
              </a:rPr>
              <a:t>举办上海大学</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拉夫堡大学第一期先进</a:t>
            </a:r>
            <a:r>
              <a:rPr lang="zh-CN" altLang="en-US" sz="900" b="1" dirty="0">
                <a:solidFill>
                  <a:srgbClr val="FF0000"/>
                </a:solidFill>
                <a:latin typeface="微软雅黑" panose="020B0503020204020204" pitchFamily="34" charset="-122"/>
                <a:ea typeface="微软雅黑" panose="020B0503020204020204" pitchFamily="34" charset="-122"/>
              </a:rPr>
              <a:t>多功能陶瓷</a:t>
            </a:r>
            <a:r>
              <a:rPr lang="zh-CN" altLang="en-US" sz="900" dirty="0">
                <a:latin typeface="微软雅黑" panose="020B0503020204020204" pitchFamily="34" charset="-122"/>
                <a:ea typeface="微软雅黑" panose="020B0503020204020204" pitchFamily="34" charset="-122"/>
              </a:rPr>
              <a:t>交流论坛</a:t>
            </a:r>
            <a:endParaRPr lang="en-US" altLang="zh-CN" sz="9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900" dirty="0">
                <a:latin typeface="微软雅黑" panose="020B0503020204020204" pitchFamily="34" charset="-122"/>
                <a:ea typeface="微软雅黑" panose="020B0503020204020204" pitchFamily="34" charset="-122"/>
              </a:rPr>
              <a:t>举办</a:t>
            </a:r>
            <a:r>
              <a:rPr lang="zh-CN" altLang="en-US" sz="900" b="1" dirty="0">
                <a:solidFill>
                  <a:srgbClr val="FF0000"/>
                </a:solidFill>
                <a:latin typeface="微软雅黑" panose="020B0503020204020204" pitchFamily="34" charset="-122"/>
                <a:ea typeface="微软雅黑" panose="020B0503020204020204" pitchFamily="34" charset="-122"/>
              </a:rPr>
              <a:t>中</a:t>
            </a:r>
            <a:r>
              <a:rPr lang="en-US" altLang="zh-CN" sz="900" b="1" dirty="0">
                <a:solidFill>
                  <a:srgbClr val="FF0000"/>
                </a:solidFill>
                <a:latin typeface="微软雅黑" panose="020B0503020204020204" pitchFamily="34" charset="-122"/>
                <a:ea typeface="微软雅黑" panose="020B0503020204020204" pitchFamily="34" charset="-122"/>
              </a:rPr>
              <a:t>-</a:t>
            </a:r>
            <a:r>
              <a:rPr lang="zh-CN" altLang="en-US" sz="900" b="1" dirty="0">
                <a:solidFill>
                  <a:srgbClr val="FF0000"/>
                </a:solidFill>
                <a:latin typeface="微软雅黑" panose="020B0503020204020204" pitchFamily="34" charset="-122"/>
                <a:ea typeface="微软雅黑" panose="020B0503020204020204" pitchFamily="34" charset="-122"/>
              </a:rPr>
              <a:t>法金属增材制造</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3D</a:t>
            </a:r>
            <a:r>
              <a:rPr lang="zh-CN" altLang="en-US" sz="900" dirty="0">
                <a:latin typeface="微软雅黑" panose="020B0503020204020204" pitchFamily="34" charset="-122"/>
                <a:ea typeface="微软雅黑" panose="020B0503020204020204" pitchFamily="34" charset="-122"/>
              </a:rPr>
              <a:t>打印）基础及应用研究论坛</a:t>
            </a:r>
            <a:endParaRPr lang="en-US" altLang="zh-CN" sz="9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300" b="1" dirty="0">
                <a:latin typeface="微软雅黑" panose="020B0503020204020204" pitchFamily="34" charset="-122"/>
                <a:ea typeface="微软雅黑" panose="020B0503020204020204" pitchFamily="34" charset="-122"/>
              </a:rPr>
              <a:t>注重学生的国际联合培养</a:t>
            </a:r>
          </a:p>
          <a:p>
            <a:pPr marL="171450" indent="-171450">
              <a:lnSpc>
                <a:spcPct val="150000"/>
              </a:lnSpc>
              <a:buFont typeface="Wingdings" panose="05000000000000000000" pitchFamily="2" charset="2"/>
              <a:buChar char="n"/>
            </a:pPr>
            <a:r>
              <a:rPr lang="zh-CN" altLang="en-US" sz="900" dirty="0">
                <a:latin typeface="微软雅黑" panose="020B0503020204020204" pitchFamily="34" charset="-122"/>
                <a:ea typeface="微软雅黑" panose="020B0503020204020204" pitchFamily="34" charset="-122"/>
              </a:rPr>
              <a:t>与罗格斯大学开拓“</a:t>
            </a:r>
            <a:r>
              <a:rPr lang="en-US" altLang="zh-CN" sz="900" dirty="0">
                <a:latin typeface="微软雅黑" panose="020B0503020204020204" pitchFamily="34" charset="-122"/>
                <a:ea typeface="微软雅黑" panose="020B0503020204020204" pitchFamily="34" charset="-122"/>
              </a:rPr>
              <a:t>3+1+1”</a:t>
            </a:r>
            <a:r>
              <a:rPr lang="zh-CN" altLang="en-US" sz="900" b="1" dirty="0">
                <a:solidFill>
                  <a:srgbClr val="FF0000"/>
                </a:solidFill>
                <a:latin typeface="微软雅黑" panose="020B0503020204020204" pitchFamily="34" charset="-122"/>
                <a:ea typeface="微软雅黑" panose="020B0503020204020204" pitchFamily="34" charset="-122"/>
              </a:rPr>
              <a:t>双学位联合培养</a:t>
            </a:r>
            <a:r>
              <a:rPr lang="zh-CN" altLang="en-US" sz="900" dirty="0">
                <a:latin typeface="微软雅黑" panose="020B0503020204020204" pitchFamily="34" charset="-122"/>
                <a:ea typeface="微软雅黑" panose="020B0503020204020204" pitchFamily="34" charset="-122"/>
              </a:rPr>
              <a:t>项目，提出设立“</a:t>
            </a:r>
            <a:r>
              <a:rPr lang="zh-CN" altLang="en-US" sz="900" b="1" dirty="0">
                <a:solidFill>
                  <a:srgbClr val="FF0000"/>
                </a:solidFill>
                <a:latin typeface="微软雅黑" panose="020B0503020204020204" pitchFamily="34" charset="-122"/>
                <a:ea typeface="微软雅黑" panose="020B0503020204020204" pitchFamily="34" charset="-122"/>
              </a:rPr>
              <a:t>先进材料国际化实验班</a:t>
            </a:r>
            <a:r>
              <a:rPr lang="zh-CN" altLang="en-US" sz="900" dirty="0">
                <a:latin typeface="微软雅黑" panose="020B0503020204020204" pitchFamily="34" charset="-122"/>
                <a:ea typeface="微软雅黑" panose="020B0503020204020204" pitchFamily="34" charset="-122"/>
              </a:rPr>
              <a:t>”的项目建设方案</a:t>
            </a:r>
          </a:p>
        </p:txBody>
      </p:sp>
      <p:pic>
        <p:nvPicPr>
          <p:cNvPr id="7" name="图片 6">
            <a:extLst>
              <a:ext uri="{FF2B5EF4-FFF2-40B4-BE49-F238E27FC236}">
                <a16:creationId xmlns="" xmlns:a16="http://schemas.microsoft.com/office/drawing/2014/main" id="{4FDA6DB5-BB22-4FF0-8448-0B71430F7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 xmlns:a16="http://schemas.microsoft.com/office/drawing/2014/main" id="{DD2CFE4E-EFC7-4056-82E5-E59A94CB46A2}"/>
              </a:ext>
            </a:extLst>
          </p:cNvPr>
          <p:cNvGrpSpPr>
            <a:grpSpLocks/>
          </p:cNvGrpSpPr>
          <p:nvPr/>
        </p:nvGrpSpPr>
        <p:grpSpPr bwMode="auto">
          <a:xfrm>
            <a:off x="107504" y="1262933"/>
            <a:ext cx="4150667" cy="1916503"/>
            <a:chOff x="859536" y="1549889"/>
            <a:chExt cx="5742745" cy="1381046"/>
          </a:xfrm>
        </p:grpSpPr>
        <p:sp>
          <p:nvSpPr>
            <p:cNvPr id="3" name="Title 1">
              <a:extLst>
                <a:ext uri="{FF2B5EF4-FFF2-40B4-BE49-F238E27FC236}">
                  <a16:creationId xmlns="" xmlns:a16="http://schemas.microsoft.com/office/drawing/2014/main" id="{5913CAE0-0924-4AF3-8BC6-599AC5B8AC4B}"/>
                </a:ext>
              </a:extLst>
            </p:cNvPr>
            <p:cNvSpPr txBox="1">
              <a:spLocks/>
            </p:cNvSpPr>
            <p:nvPr/>
          </p:nvSpPr>
          <p:spPr>
            <a:xfrm>
              <a:off x="1624600" y="1549889"/>
              <a:ext cx="4977681" cy="456837"/>
            </a:xfrm>
            <a:prstGeom prst="rect">
              <a:avLst/>
            </a:prstGeom>
          </p:spPr>
          <p:txBody>
            <a:bodyPr/>
            <a:lstStyle/>
            <a:p>
              <a:pPr eaLnBrk="1" fontAlgn="auto" hangingPunct="1">
                <a:spcAft>
                  <a:spcPts val="0"/>
                </a:spcAft>
                <a:defRPr/>
              </a:pPr>
              <a:endParaRPr lang="en-US" sz="1333" dirty="0">
                <a:solidFill>
                  <a:srgbClr val="FFC000"/>
                </a:solidFill>
                <a:latin typeface="Open Sans" pitchFamily="34" charset="0"/>
                <a:ea typeface="Open Sans" pitchFamily="34" charset="0"/>
                <a:cs typeface="Open Sans" pitchFamily="34" charset="0"/>
              </a:endParaRPr>
            </a:p>
          </p:txBody>
        </p:sp>
        <p:grpSp>
          <p:nvGrpSpPr>
            <p:cNvPr id="4" name="组合 3">
              <a:extLst>
                <a:ext uri="{FF2B5EF4-FFF2-40B4-BE49-F238E27FC236}">
                  <a16:creationId xmlns="" xmlns:a16="http://schemas.microsoft.com/office/drawing/2014/main" id="{49E3D88A-2194-45B5-B514-C2BE525DB1BD}"/>
                </a:ext>
              </a:extLst>
            </p:cNvPr>
            <p:cNvGrpSpPr>
              <a:grpSpLocks/>
            </p:cNvGrpSpPr>
            <p:nvPr/>
          </p:nvGrpSpPr>
          <p:grpSpPr bwMode="auto">
            <a:xfrm>
              <a:off x="859536" y="1874121"/>
              <a:ext cx="676180" cy="676180"/>
              <a:chOff x="1218882" y="1600676"/>
              <a:chExt cx="406294" cy="406294"/>
            </a:xfrm>
          </p:grpSpPr>
          <p:sp>
            <p:nvSpPr>
              <p:cNvPr id="7" name="Freeform 16">
                <a:extLst>
                  <a:ext uri="{FF2B5EF4-FFF2-40B4-BE49-F238E27FC236}">
                    <a16:creationId xmlns="" xmlns:a16="http://schemas.microsoft.com/office/drawing/2014/main" id="{F7AAF3AE-354F-4DDC-9C9D-23F5D9DA2C91}"/>
                  </a:ext>
                </a:extLst>
              </p:cNvPr>
              <p:cNvSpPr>
                <a:spLocks/>
              </p:cNvSpPr>
              <p:nvPr/>
            </p:nvSpPr>
            <p:spPr bwMode="auto">
              <a:xfrm>
                <a:off x="1316163" y="1702276"/>
                <a:ext cx="222221" cy="213499"/>
              </a:xfrm>
              <a:custGeom>
                <a:avLst/>
                <a:gdLst/>
                <a:ahLst/>
                <a:cxnLst>
                  <a:cxn ang="0">
                    <a:pos x="17" y="0"/>
                  </a:cxn>
                  <a:cxn ang="0">
                    <a:pos x="63" y="50"/>
                  </a:cxn>
                  <a:cxn ang="0">
                    <a:pos x="0" y="110"/>
                  </a:cxn>
                  <a:cxn ang="0">
                    <a:pos x="39" y="149"/>
                  </a:cxn>
                  <a:cxn ang="0">
                    <a:pos x="102" y="85"/>
                  </a:cxn>
                  <a:cxn ang="0">
                    <a:pos x="155" y="138"/>
                  </a:cxn>
                  <a:cxn ang="0">
                    <a:pos x="155" y="0"/>
                  </a:cxn>
                  <a:cxn ang="0">
                    <a:pos x="17" y="0"/>
                  </a:cxn>
                </a:cxnLst>
                <a:rect l="0" t="0" r="r" b="b"/>
                <a:pathLst>
                  <a:path w="155" h="149">
                    <a:moveTo>
                      <a:pt x="17" y="0"/>
                    </a:moveTo>
                    <a:lnTo>
                      <a:pt x="63" y="50"/>
                    </a:lnTo>
                    <a:lnTo>
                      <a:pt x="0" y="110"/>
                    </a:lnTo>
                    <a:lnTo>
                      <a:pt x="39" y="149"/>
                    </a:lnTo>
                    <a:lnTo>
                      <a:pt x="102" y="85"/>
                    </a:lnTo>
                    <a:lnTo>
                      <a:pt x="155" y="138"/>
                    </a:lnTo>
                    <a:lnTo>
                      <a:pt x="155" y="0"/>
                    </a:lnTo>
                    <a:lnTo>
                      <a:pt x="17" y="0"/>
                    </a:lnTo>
                    <a:close/>
                  </a:path>
                </a:pathLst>
              </a:custGeom>
              <a:solidFill>
                <a:schemeClr val="tx1">
                  <a:lumMod val="75000"/>
                  <a:lumOff val="25000"/>
                </a:schemeClr>
              </a:solidFill>
              <a:ln w="9525">
                <a:noFill/>
                <a:round/>
                <a:headEnd/>
                <a:tailEnd/>
              </a:ln>
            </p:spPr>
            <p:txBody>
              <a:bodyPr lIns="121888" tIns="60944" rIns="121888" bIns="60944"/>
              <a:lstStyle/>
              <a:p>
                <a:pPr eaLnBrk="1" fontAlgn="auto" hangingPunct="1">
                  <a:spcBef>
                    <a:spcPts val="0"/>
                  </a:spcBef>
                  <a:spcAft>
                    <a:spcPts val="0"/>
                  </a:spcAft>
                  <a:defRPr/>
                </a:pPr>
                <a:endParaRPr lang="en-US" sz="3199">
                  <a:solidFill>
                    <a:prstClr val="black"/>
                  </a:solidFill>
                  <a:latin typeface="+mn-lt"/>
                  <a:ea typeface="+mn-ea"/>
                </a:endParaRPr>
              </a:p>
            </p:txBody>
          </p:sp>
          <p:sp>
            <p:nvSpPr>
              <p:cNvPr id="8" name="AutoShape 14">
                <a:extLst>
                  <a:ext uri="{FF2B5EF4-FFF2-40B4-BE49-F238E27FC236}">
                    <a16:creationId xmlns="" xmlns:a16="http://schemas.microsoft.com/office/drawing/2014/main" id="{A7BAFA94-4D10-4329-86BB-5E894F920035}"/>
                  </a:ext>
                </a:extLst>
              </p:cNvPr>
              <p:cNvSpPr>
                <a:spLocks noChangeAspect="1" noChangeArrowheads="1" noTextEdit="1"/>
              </p:cNvSpPr>
              <p:nvPr/>
            </p:nvSpPr>
            <p:spPr bwMode="auto">
              <a:xfrm>
                <a:off x="1320932" y="1702276"/>
                <a:ext cx="213637" cy="213499"/>
              </a:xfrm>
              <a:prstGeom prst="rect">
                <a:avLst/>
              </a:prstGeom>
              <a:noFill/>
              <a:ln w="9525">
                <a:noFill/>
                <a:miter lim="800000"/>
                <a:headEnd/>
                <a:tailEnd/>
              </a:ln>
            </p:spPr>
            <p:txBody>
              <a:bodyPr lIns="121888" tIns="60944" rIns="121888" bIns="60944"/>
              <a:lstStyle/>
              <a:p>
                <a:pPr eaLnBrk="1" fontAlgn="auto" hangingPunct="1">
                  <a:spcBef>
                    <a:spcPts val="0"/>
                  </a:spcBef>
                  <a:spcAft>
                    <a:spcPts val="0"/>
                  </a:spcAft>
                  <a:defRPr/>
                </a:pPr>
                <a:endParaRPr lang="en-US" sz="3199">
                  <a:solidFill>
                    <a:prstClr val="black"/>
                  </a:solidFill>
                  <a:latin typeface="+mn-lt"/>
                  <a:ea typeface="+mn-ea"/>
                </a:endParaRPr>
              </a:p>
            </p:txBody>
          </p:sp>
          <p:sp>
            <p:nvSpPr>
              <p:cNvPr id="9" name="Oval 13">
                <a:extLst>
                  <a:ext uri="{FF2B5EF4-FFF2-40B4-BE49-F238E27FC236}">
                    <a16:creationId xmlns="" xmlns:a16="http://schemas.microsoft.com/office/drawing/2014/main" id="{E27A9596-3641-4BCE-8152-154749ED61D0}"/>
                  </a:ext>
                </a:extLst>
              </p:cNvPr>
              <p:cNvSpPr/>
              <p:nvPr/>
            </p:nvSpPr>
            <p:spPr>
              <a:xfrm>
                <a:off x="1218882" y="1600292"/>
                <a:ext cx="406292" cy="40698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9">
                  <a:solidFill>
                    <a:prstClr val="white"/>
                  </a:solidFill>
                </a:endParaRPr>
              </a:p>
            </p:txBody>
          </p:sp>
        </p:grpSp>
        <p:sp>
          <p:nvSpPr>
            <p:cNvPr id="5" name="矩形 11">
              <a:extLst>
                <a:ext uri="{FF2B5EF4-FFF2-40B4-BE49-F238E27FC236}">
                  <a16:creationId xmlns="" xmlns:a16="http://schemas.microsoft.com/office/drawing/2014/main" id="{51EF2AB1-7B34-4D56-8605-671ABCAF5D2E}"/>
                </a:ext>
              </a:extLst>
            </p:cNvPr>
            <p:cNvSpPr>
              <a:spLocks noChangeArrowheads="1"/>
            </p:cNvSpPr>
            <p:nvPr/>
          </p:nvSpPr>
          <p:spPr bwMode="auto">
            <a:xfrm>
              <a:off x="1722447" y="1618964"/>
              <a:ext cx="3575567" cy="28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2000" b="1" dirty="0">
                  <a:solidFill>
                    <a:srgbClr val="C00000"/>
                  </a:solidFill>
                  <a:latin typeface="微软雅黑" pitchFamily="34" charset="-122"/>
                  <a:ea typeface="微软雅黑" pitchFamily="34" charset="-122"/>
                </a:rPr>
                <a:t>培育和开发校友资源</a:t>
              </a:r>
              <a:endParaRPr lang="zh-CN" altLang="en-US" sz="2000" b="1" dirty="0">
                <a:solidFill>
                  <a:srgbClr val="C00000"/>
                </a:solidFill>
              </a:endParaRPr>
            </a:p>
          </p:txBody>
        </p:sp>
        <p:sp>
          <p:nvSpPr>
            <p:cNvPr id="6" name="TextBox 11">
              <a:extLst>
                <a:ext uri="{FF2B5EF4-FFF2-40B4-BE49-F238E27FC236}">
                  <a16:creationId xmlns="" xmlns:a16="http://schemas.microsoft.com/office/drawing/2014/main" id="{F8E777BD-D0E6-45CF-BD76-7E99EC5F7CB7}"/>
                </a:ext>
              </a:extLst>
            </p:cNvPr>
            <p:cNvSpPr txBox="1">
              <a:spLocks noChangeArrowheads="1"/>
            </p:cNvSpPr>
            <p:nvPr/>
          </p:nvSpPr>
          <p:spPr bwMode="auto">
            <a:xfrm>
              <a:off x="1722447" y="2088148"/>
              <a:ext cx="4118500" cy="84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微软雅黑" pitchFamily="34" charset="-122"/>
                  <a:ea typeface="微软雅黑" pitchFamily="34" charset="-122"/>
                </a:defRPr>
              </a:lvl1pPr>
              <a:lvl2pPr marL="742950" indent="-285750">
                <a:defRPr sz="2400">
                  <a:solidFill>
                    <a:schemeClr val="tx1"/>
                  </a:solidFill>
                  <a:latin typeface="微软雅黑" pitchFamily="34" charset="-122"/>
                  <a:ea typeface="微软雅黑" pitchFamily="34" charset="-122"/>
                </a:defRPr>
              </a:lvl2pPr>
              <a:lvl3pPr>
                <a:defRPr sz="2000">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eaLnBrk="0" fontAlgn="base" hangingPunct="0">
                <a:spcAft>
                  <a:spcPct val="0"/>
                </a:spcAft>
                <a:defRPr>
                  <a:solidFill>
                    <a:schemeClr val="tx1"/>
                  </a:solidFill>
                  <a:latin typeface="微软雅黑" pitchFamily="34" charset="-122"/>
                  <a:ea typeface="微软雅黑" pitchFamily="34" charset="-122"/>
                </a:defRPr>
              </a:lvl6pPr>
              <a:lvl7pPr eaLnBrk="0" fontAlgn="base" hangingPunct="0">
                <a:spcAft>
                  <a:spcPct val="0"/>
                </a:spcAft>
                <a:defRPr>
                  <a:solidFill>
                    <a:schemeClr val="tx1"/>
                  </a:solidFill>
                  <a:latin typeface="微软雅黑" pitchFamily="34" charset="-122"/>
                  <a:ea typeface="微软雅黑" pitchFamily="34" charset="-122"/>
                </a:defRPr>
              </a:lvl7pPr>
              <a:lvl8pPr eaLnBrk="0" fontAlgn="base" hangingPunct="0">
                <a:spcAft>
                  <a:spcPct val="0"/>
                </a:spcAft>
                <a:defRPr>
                  <a:solidFill>
                    <a:schemeClr val="tx1"/>
                  </a:solidFill>
                  <a:latin typeface="微软雅黑" pitchFamily="34" charset="-122"/>
                  <a:ea typeface="微软雅黑" pitchFamily="34" charset="-122"/>
                </a:defRPr>
              </a:lvl8pPr>
              <a:lvl9pPr eaLnBrk="0" fontAlgn="base" hangingPunct="0">
                <a:spcAft>
                  <a:spcPct val="0"/>
                </a:spcAft>
                <a:defRPr>
                  <a:solidFill>
                    <a:schemeClr val="tx1"/>
                  </a:solidFill>
                  <a:latin typeface="微软雅黑" pitchFamily="34" charset="-122"/>
                  <a:ea typeface="微软雅黑" pitchFamily="34" charset="-122"/>
                </a:defRPr>
              </a:lvl9pPr>
            </a:lstStyle>
            <a:p>
              <a:pPr marL="285750" indent="-285750" eaLnBrk="1" hangingPunct="1">
                <a:buFont typeface="Arial" pitchFamily="34" charset="0"/>
                <a:buChar char="•"/>
              </a:pPr>
              <a:r>
                <a:rPr lang="zh-CN" altLang="en-US" sz="1400" dirty="0">
                  <a:solidFill>
                    <a:srgbClr val="000000"/>
                  </a:solidFill>
                </a:rPr>
                <a:t>建成</a:t>
              </a:r>
              <a:r>
                <a:rPr lang="en-US" altLang="zh-CN" sz="1400" dirty="0">
                  <a:solidFill>
                    <a:srgbClr val="FF0000"/>
                  </a:solidFill>
                </a:rPr>
                <a:t>45</a:t>
              </a:r>
              <a:r>
                <a:rPr lang="zh-CN" altLang="en-US" sz="1400" dirty="0">
                  <a:solidFill>
                    <a:srgbClr val="FF0000"/>
                  </a:solidFill>
                </a:rPr>
                <a:t>家</a:t>
              </a:r>
              <a:r>
                <a:rPr lang="zh-CN" altLang="en-US" sz="1400" dirty="0">
                  <a:solidFill>
                    <a:srgbClr val="000000"/>
                  </a:solidFill>
                </a:rPr>
                <a:t>大学生社会实践基地；</a:t>
              </a:r>
            </a:p>
            <a:p>
              <a:pPr marL="285750" indent="-285750" eaLnBrk="1" hangingPunct="1">
                <a:buFont typeface="Arial" pitchFamily="34" charset="0"/>
                <a:buChar char="•"/>
              </a:pPr>
              <a:r>
                <a:rPr lang="en-US" altLang="zh-CN" sz="1400" dirty="0">
                  <a:solidFill>
                    <a:srgbClr val="000000"/>
                  </a:solidFill>
                </a:rPr>
                <a:t>7</a:t>
              </a:r>
              <a:r>
                <a:rPr lang="zh-CN" altLang="en-US" sz="1400" dirty="0">
                  <a:solidFill>
                    <a:srgbClr val="000000"/>
                  </a:solidFill>
                </a:rPr>
                <a:t>大类</a:t>
              </a:r>
              <a:r>
                <a:rPr lang="en-US" altLang="zh-CN" sz="1400" dirty="0">
                  <a:solidFill>
                    <a:srgbClr val="FF0000"/>
                  </a:solidFill>
                </a:rPr>
                <a:t>20</a:t>
              </a:r>
              <a:r>
                <a:rPr lang="zh-CN" altLang="en-US" sz="1400" dirty="0">
                  <a:solidFill>
                    <a:srgbClr val="FF0000"/>
                  </a:solidFill>
                </a:rPr>
                <a:t>种</a:t>
              </a:r>
              <a:r>
                <a:rPr lang="zh-CN" altLang="en-US" sz="1400" dirty="0">
                  <a:solidFill>
                    <a:srgbClr val="000000"/>
                  </a:solidFill>
                </a:rPr>
                <a:t>奖助学金；</a:t>
              </a:r>
            </a:p>
            <a:p>
              <a:pPr marL="285750" indent="-285750" eaLnBrk="1" hangingPunct="1">
                <a:buFont typeface="Arial" pitchFamily="34" charset="0"/>
                <a:buChar char="•"/>
              </a:pPr>
              <a:r>
                <a:rPr lang="zh-CN" altLang="en-US" sz="1400" dirty="0">
                  <a:solidFill>
                    <a:srgbClr val="000000"/>
                  </a:solidFill>
                </a:rPr>
                <a:t>校友论坛课程化；</a:t>
              </a:r>
              <a:endParaRPr lang="en-US" altLang="zh-CN" sz="1400" dirty="0">
                <a:solidFill>
                  <a:srgbClr val="000000"/>
                </a:solidFill>
              </a:endParaRPr>
            </a:p>
            <a:p>
              <a:pPr marL="285750" indent="-285750" eaLnBrk="1" hangingPunct="1">
                <a:buFont typeface="Arial" pitchFamily="34" charset="0"/>
                <a:buChar char="•"/>
              </a:pPr>
              <a:r>
                <a:rPr lang="zh-CN" altLang="en-US" sz="1400" dirty="0">
                  <a:solidFill>
                    <a:srgbClr val="000000"/>
                  </a:solidFill>
                </a:rPr>
                <a:t>聘任校友导师；</a:t>
              </a:r>
              <a:endParaRPr lang="en-US" altLang="zh-CN" sz="1400" dirty="0">
                <a:solidFill>
                  <a:srgbClr val="000000"/>
                </a:solidFill>
              </a:endParaRPr>
            </a:p>
            <a:p>
              <a:pPr marL="285750" indent="-285750" eaLnBrk="1" hangingPunct="1">
                <a:buFont typeface="Arial" pitchFamily="34" charset="0"/>
                <a:buChar char="•"/>
              </a:pPr>
              <a:r>
                <a:rPr lang="zh-CN" altLang="en-US" sz="1400" dirty="0">
                  <a:solidFill>
                    <a:srgbClr val="000000"/>
                  </a:solidFill>
                </a:rPr>
                <a:t>启航梦想</a:t>
              </a:r>
              <a:r>
                <a:rPr lang="en-US" altLang="zh-CN" sz="1400" dirty="0">
                  <a:solidFill>
                    <a:srgbClr val="000000"/>
                  </a:solidFill>
                </a:rPr>
                <a:t>•</a:t>
              </a:r>
              <a:r>
                <a:rPr lang="zh-CN" altLang="en-US" sz="1400" dirty="0">
                  <a:solidFill>
                    <a:srgbClr val="000000"/>
                  </a:solidFill>
                </a:rPr>
                <a:t>播撒希望”材子论坛</a:t>
              </a:r>
              <a:endParaRPr lang="en-US" altLang="zh-CN" sz="1400" dirty="0">
                <a:solidFill>
                  <a:srgbClr val="000000"/>
                </a:solidFill>
              </a:endParaRPr>
            </a:p>
          </p:txBody>
        </p:sp>
      </p:grpSp>
      <p:grpSp>
        <p:nvGrpSpPr>
          <p:cNvPr id="10" name="组合 9">
            <a:extLst>
              <a:ext uri="{FF2B5EF4-FFF2-40B4-BE49-F238E27FC236}">
                <a16:creationId xmlns="" xmlns:a16="http://schemas.microsoft.com/office/drawing/2014/main" id="{038BA3F1-2387-4A94-ACD6-511E496B00CB}"/>
              </a:ext>
            </a:extLst>
          </p:cNvPr>
          <p:cNvGrpSpPr>
            <a:grpSpLocks/>
          </p:cNvGrpSpPr>
          <p:nvPr/>
        </p:nvGrpSpPr>
        <p:grpSpPr bwMode="auto">
          <a:xfrm>
            <a:off x="107504" y="3645024"/>
            <a:ext cx="4608513" cy="2809255"/>
            <a:chOff x="859536" y="1549889"/>
            <a:chExt cx="5742745" cy="2629441"/>
          </a:xfrm>
        </p:grpSpPr>
        <p:sp>
          <p:nvSpPr>
            <p:cNvPr id="11" name="Title 1">
              <a:extLst>
                <a:ext uri="{FF2B5EF4-FFF2-40B4-BE49-F238E27FC236}">
                  <a16:creationId xmlns="" xmlns:a16="http://schemas.microsoft.com/office/drawing/2014/main" id="{7FE0E157-B893-4011-9609-7652067BDD4B}"/>
                </a:ext>
              </a:extLst>
            </p:cNvPr>
            <p:cNvSpPr txBox="1">
              <a:spLocks/>
            </p:cNvSpPr>
            <p:nvPr/>
          </p:nvSpPr>
          <p:spPr>
            <a:xfrm>
              <a:off x="1624600" y="1549889"/>
              <a:ext cx="4977681" cy="457406"/>
            </a:xfrm>
            <a:prstGeom prst="rect">
              <a:avLst/>
            </a:prstGeom>
          </p:spPr>
          <p:txBody>
            <a:bodyPr/>
            <a:lstStyle/>
            <a:p>
              <a:pPr eaLnBrk="1" fontAlgn="auto" hangingPunct="1">
                <a:spcAft>
                  <a:spcPts val="0"/>
                </a:spcAft>
                <a:defRPr/>
              </a:pPr>
              <a:endParaRPr lang="en-US" sz="1333" dirty="0">
                <a:solidFill>
                  <a:srgbClr val="FFC000"/>
                </a:solidFill>
                <a:latin typeface="Open Sans" pitchFamily="34" charset="0"/>
                <a:ea typeface="Open Sans" pitchFamily="34" charset="0"/>
                <a:cs typeface="Open Sans" pitchFamily="34" charset="0"/>
              </a:endParaRPr>
            </a:p>
          </p:txBody>
        </p:sp>
        <p:grpSp>
          <p:nvGrpSpPr>
            <p:cNvPr id="12" name="组合 11">
              <a:extLst>
                <a:ext uri="{FF2B5EF4-FFF2-40B4-BE49-F238E27FC236}">
                  <a16:creationId xmlns="" xmlns:a16="http://schemas.microsoft.com/office/drawing/2014/main" id="{86F9087D-C327-48AA-A1D0-3673BFAEE5BF}"/>
                </a:ext>
              </a:extLst>
            </p:cNvPr>
            <p:cNvGrpSpPr>
              <a:grpSpLocks/>
            </p:cNvGrpSpPr>
            <p:nvPr/>
          </p:nvGrpSpPr>
          <p:grpSpPr bwMode="auto">
            <a:xfrm>
              <a:off x="859536" y="1874121"/>
              <a:ext cx="676180" cy="676180"/>
              <a:chOff x="1218882" y="1600676"/>
              <a:chExt cx="406294" cy="406294"/>
            </a:xfrm>
          </p:grpSpPr>
          <p:sp>
            <p:nvSpPr>
              <p:cNvPr id="15" name="Freeform 16">
                <a:extLst>
                  <a:ext uri="{FF2B5EF4-FFF2-40B4-BE49-F238E27FC236}">
                    <a16:creationId xmlns="" xmlns:a16="http://schemas.microsoft.com/office/drawing/2014/main" id="{013A90FB-0D61-4F1E-8DBD-D42EC4285F00}"/>
                  </a:ext>
                </a:extLst>
              </p:cNvPr>
              <p:cNvSpPr>
                <a:spLocks/>
              </p:cNvSpPr>
              <p:nvPr/>
            </p:nvSpPr>
            <p:spPr bwMode="auto">
              <a:xfrm>
                <a:off x="1316163" y="1702645"/>
                <a:ext cx="222221" cy="213764"/>
              </a:xfrm>
              <a:custGeom>
                <a:avLst/>
                <a:gdLst/>
                <a:ahLst/>
                <a:cxnLst>
                  <a:cxn ang="0">
                    <a:pos x="17" y="0"/>
                  </a:cxn>
                  <a:cxn ang="0">
                    <a:pos x="63" y="50"/>
                  </a:cxn>
                  <a:cxn ang="0">
                    <a:pos x="0" y="110"/>
                  </a:cxn>
                  <a:cxn ang="0">
                    <a:pos x="39" y="149"/>
                  </a:cxn>
                  <a:cxn ang="0">
                    <a:pos x="102" y="85"/>
                  </a:cxn>
                  <a:cxn ang="0">
                    <a:pos x="155" y="138"/>
                  </a:cxn>
                  <a:cxn ang="0">
                    <a:pos x="155" y="0"/>
                  </a:cxn>
                  <a:cxn ang="0">
                    <a:pos x="17" y="0"/>
                  </a:cxn>
                </a:cxnLst>
                <a:rect l="0" t="0" r="r" b="b"/>
                <a:pathLst>
                  <a:path w="155" h="149">
                    <a:moveTo>
                      <a:pt x="17" y="0"/>
                    </a:moveTo>
                    <a:lnTo>
                      <a:pt x="63" y="50"/>
                    </a:lnTo>
                    <a:lnTo>
                      <a:pt x="0" y="110"/>
                    </a:lnTo>
                    <a:lnTo>
                      <a:pt x="39" y="149"/>
                    </a:lnTo>
                    <a:lnTo>
                      <a:pt x="102" y="85"/>
                    </a:lnTo>
                    <a:lnTo>
                      <a:pt x="155" y="138"/>
                    </a:lnTo>
                    <a:lnTo>
                      <a:pt x="155" y="0"/>
                    </a:lnTo>
                    <a:lnTo>
                      <a:pt x="17" y="0"/>
                    </a:lnTo>
                    <a:close/>
                  </a:path>
                </a:pathLst>
              </a:custGeom>
              <a:solidFill>
                <a:schemeClr val="tx1">
                  <a:lumMod val="75000"/>
                  <a:lumOff val="25000"/>
                </a:schemeClr>
              </a:solidFill>
              <a:ln w="9525">
                <a:noFill/>
                <a:round/>
                <a:headEnd/>
                <a:tailEnd/>
              </a:ln>
            </p:spPr>
            <p:txBody>
              <a:bodyPr lIns="121888" tIns="60944" rIns="121888" bIns="60944"/>
              <a:lstStyle/>
              <a:p>
                <a:pPr eaLnBrk="1" fontAlgn="auto" hangingPunct="1">
                  <a:spcBef>
                    <a:spcPts val="0"/>
                  </a:spcBef>
                  <a:spcAft>
                    <a:spcPts val="0"/>
                  </a:spcAft>
                  <a:defRPr/>
                </a:pPr>
                <a:endParaRPr lang="en-US" sz="3199">
                  <a:solidFill>
                    <a:prstClr val="black"/>
                  </a:solidFill>
                  <a:latin typeface="+mn-lt"/>
                  <a:ea typeface="+mn-ea"/>
                </a:endParaRPr>
              </a:p>
            </p:txBody>
          </p:sp>
          <p:sp>
            <p:nvSpPr>
              <p:cNvPr id="16" name="AutoShape 14">
                <a:extLst>
                  <a:ext uri="{FF2B5EF4-FFF2-40B4-BE49-F238E27FC236}">
                    <a16:creationId xmlns="" xmlns:a16="http://schemas.microsoft.com/office/drawing/2014/main" id="{3CCD5552-4BBF-4523-8E10-6911C9F06084}"/>
                  </a:ext>
                </a:extLst>
              </p:cNvPr>
              <p:cNvSpPr>
                <a:spLocks noChangeAspect="1" noChangeArrowheads="1" noTextEdit="1"/>
              </p:cNvSpPr>
              <p:nvPr/>
            </p:nvSpPr>
            <p:spPr bwMode="auto">
              <a:xfrm>
                <a:off x="1320932" y="1702645"/>
                <a:ext cx="213637" cy="213764"/>
              </a:xfrm>
              <a:prstGeom prst="rect">
                <a:avLst/>
              </a:prstGeom>
              <a:noFill/>
              <a:ln w="9525">
                <a:noFill/>
                <a:miter lim="800000"/>
                <a:headEnd/>
                <a:tailEnd/>
              </a:ln>
            </p:spPr>
            <p:txBody>
              <a:bodyPr lIns="121888" tIns="60944" rIns="121888" bIns="60944"/>
              <a:lstStyle/>
              <a:p>
                <a:pPr eaLnBrk="1" fontAlgn="auto" hangingPunct="1">
                  <a:spcBef>
                    <a:spcPts val="0"/>
                  </a:spcBef>
                  <a:spcAft>
                    <a:spcPts val="0"/>
                  </a:spcAft>
                  <a:defRPr/>
                </a:pPr>
                <a:endParaRPr lang="en-US" sz="3199">
                  <a:solidFill>
                    <a:prstClr val="black"/>
                  </a:solidFill>
                  <a:latin typeface="+mn-lt"/>
                  <a:ea typeface="+mn-ea"/>
                </a:endParaRPr>
              </a:p>
            </p:txBody>
          </p:sp>
          <p:sp>
            <p:nvSpPr>
              <p:cNvPr id="17" name="Oval 13">
                <a:extLst>
                  <a:ext uri="{FF2B5EF4-FFF2-40B4-BE49-F238E27FC236}">
                    <a16:creationId xmlns="" xmlns:a16="http://schemas.microsoft.com/office/drawing/2014/main" id="{CA4F6E9A-BC08-4ABB-807C-4DAA1515923E}"/>
                  </a:ext>
                </a:extLst>
              </p:cNvPr>
              <p:cNvSpPr/>
              <p:nvPr/>
            </p:nvSpPr>
            <p:spPr>
              <a:xfrm>
                <a:off x="1218882" y="1600534"/>
                <a:ext cx="406292" cy="406534"/>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9">
                  <a:solidFill>
                    <a:prstClr val="white"/>
                  </a:solidFill>
                </a:endParaRPr>
              </a:p>
            </p:txBody>
          </p:sp>
        </p:grpSp>
        <p:sp>
          <p:nvSpPr>
            <p:cNvPr id="13" name="矩形 12">
              <a:extLst>
                <a:ext uri="{FF2B5EF4-FFF2-40B4-BE49-F238E27FC236}">
                  <a16:creationId xmlns="" xmlns:a16="http://schemas.microsoft.com/office/drawing/2014/main" id="{705E7809-E476-45E7-BCD3-F33A5E338B9F}"/>
                </a:ext>
              </a:extLst>
            </p:cNvPr>
            <p:cNvSpPr>
              <a:spLocks noChangeArrowheads="1"/>
            </p:cNvSpPr>
            <p:nvPr/>
          </p:nvSpPr>
          <p:spPr bwMode="auto">
            <a:xfrm>
              <a:off x="1722447" y="1618964"/>
              <a:ext cx="3371757" cy="49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2000" b="1" dirty="0">
                  <a:solidFill>
                    <a:srgbClr val="C00000"/>
                  </a:solidFill>
                  <a:latin typeface="微软雅黑" pitchFamily="34" charset="-122"/>
                  <a:ea typeface="微软雅黑" pitchFamily="34" charset="-122"/>
                </a:rPr>
                <a:t>重视和挖掘校外专家</a:t>
              </a:r>
              <a:endParaRPr lang="zh-CN" altLang="en-US" sz="2000" b="1" dirty="0">
                <a:solidFill>
                  <a:srgbClr val="C00000"/>
                </a:solidFill>
              </a:endParaRPr>
            </a:p>
          </p:txBody>
        </p:sp>
        <p:sp>
          <p:nvSpPr>
            <p:cNvPr id="14" name="TextBox 11">
              <a:extLst>
                <a:ext uri="{FF2B5EF4-FFF2-40B4-BE49-F238E27FC236}">
                  <a16:creationId xmlns="" xmlns:a16="http://schemas.microsoft.com/office/drawing/2014/main" id="{3D559D6C-A512-456E-93C3-BE65CBE92ECD}"/>
                </a:ext>
              </a:extLst>
            </p:cNvPr>
            <p:cNvSpPr txBox="1">
              <a:spLocks noChangeArrowheads="1"/>
            </p:cNvSpPr>
            <p:nvPr/>
          </p:nvSpPr>
          <p:spPr bwMode="auto">
            <a:xfrm>
              <a:off x="1624599" y="2076371"/>
              <a:ext cx="3721454" cy="210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微软雅黑" pitchFamily="34" charset="-122"/>
                  <a:ea typeface="微软雅黑" pitchFamily="34" charset="-122"/>
                </a:defRPr>
              </a:lvl1pPr>
              <a:lvl2pPr marL="742950" indent="-285750">
                <a:defRPr sz="2400">
                  <a:solidFill>
                    <a:schemeClr val="tx1"/>
                  </a:solidFill>
                  <a:latin typeface="微软雅黑" pitchFamily="34" charset="-122"/>
                  <a:ea typeface="微软雅黑" pitchFamily="34" charset="-122"/>
                </a:defRPr>
              </a:lvl2pPr>
              <a:lvl3pPr>
                <a:defRPr sz="2000">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eaLnBrk="0" fontAlgn="base" hangingPunct="0">
                <a:spcAft>
                  <a:spcPct val="0"/>
                </a:spcAft>
                <a:defRPr>
                  <a:solidFill>
                    <a:schemeClr val="tx1"/>
                  </a:solidFill>
                  <a:latin typeface="微软雅黑" pitchFamily="34" charset="-122"/>
                  <a:ea typeface="微软雅黑" pitchFamily="34" charset="-122"/>
                </a:defRPr>
              </a:lvl6pPr>
              <a:lvl7pPr eaLnBrk="0" fontAlgn="base" hangingPunct="0">
                <a:spcAft>
                  <a:spcPct val="0"/>
                </a:spcAft>
                <a:defRPr>
                  <a:solidFill>
                    <a:schemeClr val="tx1"/>
                  </a:solidFill>
                  <a:latin typeface="微软雅黑" pitchFamily="34" charset="-122"/>
                  <a:ea typeface="微软雅黑" pitchFamily="34" charset="-122"/>
                </a:defRPr>
              </a:lvl7pPr>
              <a:lvl8pPr eaLnBrk="0" fontAlgn="base" hangingPunct="0">
                <a:spcAft>
                  <a:spcPct val="0"/>
                </a:spcAft>
                <a:defRPr>
                  <a:solidFill>
                    <a:schemeClr val="tx1"/>
                  </a:solidFill>
                  <a:latin typeface="微软雅黑" pitchFamily="34" charset="-122"/>
                  <a:ea typeface="微软雅黑" pitchFamily="34" charset="-122"/>
                </a:defRPr>
              </a:lvl8pPr>
              <a:lvl9pPr eaLnBrk="0" fontAlgn="base" hangingPunct="0">
                <a:spcAft>
                  <a:spcPct val="0"/>
                </a:spcAft>
                <a:defRPr>
                  <a:solidFill>
                    <a:schemeClr val="tx1"/>
                  </a:solidFill>
                  <a:latin typeface="微软雅黑" pitchFamily="34" charset="-122"/>
                  <a:ea typeface="微软雅黑" pitchFamily="34" charset="-122"/>
                </a:defRPr>
              </a:lvl9pPr>
            </a:lstStyle>
            <a:p>
              <a:pPr marL="285750" indent="-285750" eaLnBrk="1" hangingPunct="1">
                <a:buFont typeface="Arial" pitchFamily="34" charset="0"/>
                <a:buChar char="•"/>
              </a:pPr>
              <a:r>
                <a:rPr lang="zh-CN" altLang="en-US" sz="1400" dirty="0">
                  <a:solidFill>
                    <a:srgbClr val="000000"/>
                  </a:solidFill>
                </a:rPr>
                <a:t>签订上海大学米龙谷创业基地；</a:t>
              </a:r>
              <a:endParaRPr lang="en-US" altLang="zh-CN" sz="1400" dirty="0">
                <a:solidFill>
                  <a:srgbClr val="000000"/>
                </a:solidFill>
              </a:endParaRPr>
            </a:p>
            <a:p>
              <a:pPr marL="285750" indent="-285750">
                <a:buFont typeface="Arial" pitchFamily="34" charset="0"/>
                <a:buChar char="•"/>
              </a:pPr>
              <a:r>
                <a:rPr lang="zh-CN" altLang="en-US" sz="1400" dirty="0">
                  <a:solidFill>
                    <a:srgbClr val="FF0000"/>
                  </a:solidFill>
                </a:rPr>
                <a:t>长期校企合作项目</a:t>
              </a:r>
              <a:r>
                <a:rPr lang="zh-CN" altLang="en-US" sz="1400" dirty="0">
                  <a:solidFill>
                    <a:srgbClr val="000000"/>
                  </a:solidFill>
                </a:rPr>
                <a:t>：肯纳大学生实习项目，</a:t>
              </a:r>
              <a:r>
                <a:rPr lang="en-US" altLang="zh-CN" sz="1400" dirty="0">
                  <a:solidFill>
                    <a:srgbClr val="000000"/>
                  </a:solidFill>
                </a:rPr>
                <a:t>Kennametal</a:t>
              </a:r>
              <a:r>
                <a:rPr lang="zh-CN" altLang="en-US" sz="1400" dirty="0">
                  <a:solidFill>
                    <a:srgbClr val="000000"/>
                  </a:solidFill>
                </a:rPr>
                <a:t>公司提供</a:t>
              </a:r>
              <a:r>
                <a:rPr lang="en-US" altLang="zh-CN" sz="1400" dirty="0">
                  <a:solidFill>
                    <a:srgbClr val="000000"/>
                  </a:solidFill>
                </a:rPr>
                <a:t>《</a:t>
              </a:r>
              <a:r>
                <a:rPr lang="zh-CN" altLang="en-US" sz="1400" dirty="0">
                  <a:solidFill>
                    <a:srgbClr val="000000"/>
                  </a:solidFill>
                </a:rPr>
                <a:t>职业生涯培训</a:t>
              </a:r>
              <a:r>
                <a:rPr lang="en-US" altLang="zh-CN" sz="1400" dirty="0">
                  <a:solidFill>
                    <a:srgbClr val="000000"/>
                  </a:solidFill>
                </a:rPr>
                <a:t>》</a:t>
              </a:r>
              <a:r>
                <a:rPr lang="zh-CN" altLang="en-US" sz="1400" dirty="0">
                  <a:solidFill>
                    <a:srgbClr val="000000"/>
                  </a:solidFill>
                </a:rPr>
                <a:t>课程，两个学期，</a:t>
              </a:r>
              <a:r>
                <a:rPr lang="en-US" altLang="zh-CN" sz="1400" dirty="0">
                  <a:solidFill>
                    <a:srgbClr val="000000"/>
                  </a:solidFill>
                </a:rPr>
                <a:t>4</a:t>
              </a:r>
              <a:r>
                <a:rPr lang="zh-CN" altLang="en-US" sz="1400" dirty="0">
                  <a:solidFill>
                    <a:srgbClr val="000000"/>
                  </a:solidFill>
                </a:rPr>
                <a:t>学分</a:t>
              </a:r>
            </a:p>
            <a:p>
              <a:pPr marL="285750" indent="-285750">
                <a:buFont typeface="Arial" pitchFamily="34" charset="0"/>
                <a:buChar char="•"/>
              </a:pPr>
              <a:r>
                <a:rPr lang="en-US" altLang="zh-CN" sz="1400" dirty="0">
                  <a:solidFill>
                    <a:srgbClr val="FF0000"/>
                  </a:solidFill>
                </a:rPr>
                <a:t>2016</a:t>
              </a:r>
              <a:r>
                <a:rPr lang="zh-CN" altLang="en-US" sz="1400" dirty="0">
                  <a:solidFill>
                    <a:srgbClr val="FF0000"/>
                  </a:solidFill>
                </a:rPr>
                <a:t>年</a:t>
              </a:r>
              <a:r>
                <a:rPr lang="zh-CN" altLang="en-US" sz="1400" dirty="0">
                  <a:solidFill>
                    <a:srgbClr val="000000"/>
                  </a:solidFill>
                </a:rPr>
                <a:t>：与企业合作开设选修课</a:t>
              </a:r>
              <a:r>
                <a:rPr lang="en-US" altLang="zh-CN" sz="1400" dirty="0">
                  <a:solidFill>
                    <a:srgbClr val="000000"/>
                  </a:solidFill>
                </a:rPr>
                <a:t>《</a:t>
              </a:r>
              <a:r>
                <a:rPr lang="zh-CN" altLang="en-US" sz="1400" dirty="0">
                  <a:solidFill>
                    <a:srgbClr val="000000"/>
                  </a:solidFill>
                </a:rPr>
                <a:t>创新创业与职业发展</a:t>
              </a:r>
              <a:r>
                <a:rPr lang="en-US" altLang="zh-CN" sz="1400" dirty="0">
                  <a:solidFill>
                    <a:srgbClr val="000000"/>
                  </a:solidFill>
                </a:rPr>
                <a:t>》</a:t>
              </a:r>
              <a:r>
                <a:rPr lang="zh-CN" altLang="en-US" sz="1400" dirty="0">
                  <a:solidFill>
                    <a:srgbClr val="000000"/>
                  </a:solidFill>
                </a:rPr>
                <a:t>；</a:t>
              </a:r>
              <a:endParaRPr lang="en-US" altLang="zh-CN" sz="1400" dirty="0">
                <a:solidFill>
                  <a:srgbClr val="000000"/>
                </a:solidFill>
              </a:endParaRPr>
            </a:p>
            <a:p>
              <a:pPr marL="285750" indent="-285750">
                <a:buFont typeface="Arial" pitchFamily="34" charset="0"/>
                <a:buChar char="•"/>
              </a:pPr>
              <a:r>
                <a:rPr lang="en-US" altLang="zh-CN" sz="1400" dirty="0">
                  <a:solidFill>
                    <a:srgbClr val="FF0000"/>
                  </a:solidFill>
                </a:rPr>
                <a:t>2017</a:t>
              </a:r>
              <a:r>
                <a:rPr lang="zh-CN" altLang="en-US" sz="1400" dirty="0">
                  <a:solidFill>
                    <a:srgbClr val="FF0000"/>
                  </a:solidFill>
                </a:rPr>
                <a:t>年：</a:t>
              </a:r>
              <a:r>
                <a:rPr lang="zh-CN" altLang="en-US" sz="1400" dirty="0">
                  <a:solidFill>
                    <a:srgbClr val="000000"/>
                  </a:solidFill>
                </a:rPr>
                <a:t>签订金山区青年就业见习基地；</a:t>
              </a:r>
              <a:endParaRPr lang="en-US" altLang="zh-CN" sz="1400" dirty="0">
                <a:solidFill>
                  <a:srgbClr val="000000"/>
                </a:solidFill>
              </a:endParaRPr>
            </a:p>
            <a:p>
              <a:pPr marL="285750" indent="-285750">
                <a:buFont typeface="Arial" pitchFamily="34" charset="0"/>
                <a:buChar char="•"/>
              </a:pPr>
              <a:r>
                <a:rPr lang="en-US" altLang="zh-CN" sz="1400" dirty="0">
                  <a:solidFill>
                    <a:srgbClr val="FF0000"/>
                  </a:solidFill>
                </a:rPr>
                <a:t>2018</a:t>
              </a:r>
              <a:r>
                <a:rPr lang="zh-CN" altLang="en-US" sz="1400" dirty="0">
                  <a:solidFill>
                    <a:srgbClr val="FF0000"/>
                  </a:solidFill>
                </a:rPr>
                <a:t>年：</a:t>
              </a:r>
              <a:r>
                <a:rPr lang="zh-CN" altLang="en-US" sz="1400" dirty="0">
                  <a:solidFill>
                    <a:srgbClr val="000000"/>
                  </a:solidFill>
                </a:rPr>
                <a:t>新增企业捐赠</a:t>
              </a:r>
              <a:r>
                <a:rPr lang="en-US" altLang="zh-CN" sz="1400" dirty="0">
                  <a:solidFill>
                    <a:srgbClr val="000000"/>
                  </a:solidFill>
                </a:rPr>
                <a:t>200</a:t>
              </a:r>
              <a:r>
                <a:rPr lang="zh-CN" altLang="en-US" sz="1400" dirty="0">
                  <a:solidFill>
                    <a:srgbClr val="000000"/>
                  </a:solidFill>
                </a:rPr>
                <a:t>万元。</a:t>
              </a:r>
              <a:endParaRPr lang="en-US" altLang="zh-CN" sz="1400" dirty="0">
                <a:solidFill>
                  <a:srgbClr val="000000"/>
                </a:solidFill>
              </a:endParaRPr>
            </a:p>
          </p:txBody>
        </p:sp>
      </p:grpSp>
      <p:sp>
        <p:nvSpPr>
          <p:cNvPr id="18" name="矩形 17">
            <a:extLst>
              <a:ext uri="{FF2B5EF4-FFF2-40B4-BE49-F238E27FC236}">
                <a16:creationId xmlns="" xmlns:a16="http://schemas.microsoft.com/office/drawing/2014/main" id="{55CD8310-2BB8-4008-A49B-9C678CC7A09D}"/>
              </a:ext>
            </a:extLst>
          </p:cNvPr>
          <p:cNvSpPr/>
          <p:nvPr/>
        </p:nvSpPr>
        <p:spPr>
          <a:xfrm>
            <a:off x="4154363" y="5881840"/>
            <a:ext cx="4738118" cy="307777"/>
          </a:xfrm>
          <a:prstGeom prst="rect">
            <a:avLst/>
          </a:prstGeom>
        </p:spPr>
        <p:txBody>
          <a:bodyPr wrap="square">
            <a:spAutoFit/>
          </a:bodyPr>
          <a:lstStyle/>
          <a:p>
            <a:r>
              <a:rPr lang="zh-CN" altLang="en-US" sz="1400" b="1" dirty="0">
                <a:ea typeface="华文楷体" pitchFamily="2" charset="-122"/>
              </a:rPr>
              <a:t>以人才培养为中心，拓展育人资源，打造多元育人平台</a:t>
            </a:r>
            <a:endParaRPr lang="zh-CN" altLang="en-US" sz="1400" dirty="0"/>
          </a:p>
        </p:txBody>
      </p:sp>
      <p:pic>
        <p:nvPicPr>
          <p:cNvPr id="19" name="图片 18">
            <a:extLst>
              <a:ext uri="{FF2B5EF4-FFF2-40B4-BE49-F238E27FC236}">
                <a16:creationId xmlns="" xmlns:a16="http://schemas.microsoft.com/office/drawing/2014/main" id="{378B11FF-2D6C-41BB-9DEB-74302FCC66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9" y="1908572"/>
            <a:ext cx="2131733" cy="1592435"/>
          </a:xfrm>
          <a:prstGeom prst="rect">
            <a:avLst/>
          </a:prstGeom>
        </p:spPr>
      </p:pic>
      <p:pic>
        <p:nvPicPr>
          <p:cNvPr id="20" name="Picture 2" descr="C:\Users\dell\Desktop\精神文明\所用照片\20160301申根汾湖 活力无疆活动.jpg">
            <a:extLst>
              <a:ext uri="{FF2B5EF4-FFF2-40B4-BE49-F238E27FC236}">
                <a16:creationId xmlns="" xmlns:a16="http://schemas.microsoft.com/office/drawing/2014/main" id="{6E887428-372F-4E02-AD11-322E7BF5EE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9026" y="1797374"/>
            <a:ext cx="2131733" cy="1775642"/>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a:extLst>
              <a:ext uri="{FF2B5EF4-FFF2-40B4-BE49-F238E27FC236}">
                <a16:creationId xmlns="" xmlns:a16="http://schemas.microsoft.com/office/drawing/2014/main" id="{9C4A239B-3C58-4C24-8731-5F317889C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4362" y="3707449"/>
            <a:ext cx="2105023" cy="1690752"/>
          </a:xfrm>
          <a:prstGeom prst="rect">
            <a:avLst/>
          </a:prstGeom>
        </p:spPr>
      </p:pic>
      <p:sp>
        <p:nvSpPr>
          <p:cNvPr id="22" name="文本框 21">
            <a:extLst>
              <a:ext uri="{FF2B5EF4-FFF2-40B4-BE49-F238E27FC236}">
                <a16:creationId xmlns="" xmlns:a16="http://schemas.microsoft.com/office/drawing/2014/main" id="{4FD562B1-0D6A-4C83-B510-969E404ABF0D}"/>
              </a:ext>
            </a:extLst>
          </p:cNvPr>
          <p:cNvSpPr txBox="1"/>
          <p:nvPr/>
        </p:nvSpPr>
        <p:spPr>
          <a:xfrm>
            <a:off x="3315490" y="0"/>
            <a:ext cx="3063536" cy="769441"/>
          </a:xfrm>
          <a:prstGeom prst="rect">
            <a:avLst/>
          </a:prstGeom>
          <a:noFill/>
        </p:spPr>
        <p:txBody>
          <a:bodyPr wrap="square" rtlCol="0">
            <a:spAutoFit/>
          </a:bodyPr>
          <a:lstStyle/>
          <a:p>
            <a:r>
              <a:rPr lang="zh-CN" altLang="en-US" sz="4400" b="1" dirty="0">
                <a:solidFill>
                  <a:schemeClr val="bg1"/>
                </a:solidFill>
                <a:latin typeface="黑体" panose="02010609060101010101" pitchFamily="49" charset="-122"/>
                <a:ea typeface="黑体" panose="02010609060101010101" pitchFamily="49" charset="-122"/>
              </a:rPr>
              <a:t>校企合作</a:t>
            </a:r>
          </a:p>
        </p:txBody>
      </p:sp>
      <p:pic>
        <p:nvPicPr>
          <p:cNvPr id="24" name="图片 23">
            <a:extLst>
              <a:ext uri="{FF2B5EF4-FFF2-40B4-BE49-F238E27FC236}">
                <a16:creationId xmlns="" xmlns:a16="http://schemas.microsoft.com/office/drawing/2014/main" id="{77E33F84-1758-4323-B445-F9B82AEB2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9026" y="3718823"/>
            <a:ext cx="2131733" cy="167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91741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 xmlns:a16="http://schemas.microsoft.com/office/drawing/2014/main" id="{4FD562B1-0D6A-4C83-B510-969E404ABF0D}"/>
              </a:ext>
            </a:extLst>
          </p:cNvPr>
          <p:cNvSpPr txBox="1"/>
          <p:nvPr/>
        </p:nvSpPr>
        <p:spPr>
          <a:xfrm>
            <a:off x="2555776" y="0"/>
            <a:ext cx="5688632" cy="769441"/>
          </a:xfrm>
          <a:prstGeom prst="rect">
            <a:avLst/>
          </a:prstGeom>
          <a:noFill/>
        </p:spPr>
        <p:txBody>
          <a:bodyPr wrap="square" rtlCol="0">
            <a:spAutoFit/>
          </a:bodyPr>
          <a:lstStyle/>
          <a:p>
            <a:r>
              <a:rPr lang="zh-CN" altLang="en-US" sz="4400" b="1" dirty="0" smtClean="0">
                <a:solidFill>
                  <a:schemeClr val="bg1"/>
                </a:solidFill>
                <a:latin typeface="黑体" panose="02010609060101010101" pitchFamily="49" charset="-122"/>
                <a:ea typeface="黑体" panose="02010609060101010101" pitchFamily="49" charset="-122"/>
              </a:rPr>
              <a:t>研究生奖助学金</a:t>
            </a:r>
            <a:endParaRPr lang="zh-CN" altLang="en-US" sz="4400" b="1" dirty="0">
              <a:solidFill>
                <a:schemeClr val="bg1"/>
              </a:solidFill>
              <a:latin typeface="黑体" panose="02010609060101010101" pitchFamily="49" charset="-122"/>
              <a:ea typeface="黑体" panose="02010609060101010101" pitchFamily="49" charset="-122"/>
            </a:endParaRPr>
          </a:p>
        </p:txBody>
      </p:sp>
      <p:pic>
        <p:nvPicPr>
          <p:cNvPr id="24" name="图片 23">
            <a:extLst>
              <a:ext uri="{FF2B5EF4-FFF2-40B4-BE49-F238E27FC236}">
                <a16:creationId xmlns="" xmlns:a16="http://schemas.microsoft.com/office/drawing/2014/main" id="{77E33F84-1758-4323-B445-F9B82AEB2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
        <p:nvSpPr>
          <p:cNvPr id="25" name="矩形 24"/>
          <p:cNvSpPr/>
          <p:nvPr/>
        </p:nvSpPr>
        <p:spPr>
          <a:xfrm>
            <a:off x="1331640" y="984073"/>
            <a:ext cx="6408712" cy="1107996"/>
          </a:xfrm>
          <a:prstGeom prst="rect">
            <a:avLst/>
          </a:prstGeom>
        </p:spPr>
        <p:txBody>
          <a:bodyPr wrap="square">
            <a:spAutoFit/>
          </a:bodyPr>
          <a:lstStyle/>
          <a:p>
            <a:r>
              <a:rPr lang="zh-CN" altLang="en-US" sz="1600" dirty="0" smtClean="0"/>
              <a:t>除研究生国家助学金、学校层面的国家奖学金、学业奖学金、特种奖学金、创新奖学金外，学院还特设了很多企业奖学金，如下</a:t>
            </a:r>
            <a:r>
              <a:rPr lang="zh-CN" altLang="en-US" sz="1600" dirty="0" smtClean="0">
                <a:sym typeface="Wingdings" panose="05000000000000000000" pitchFamily="2" charset="2"/>
              </a:rPr>
              <a:t>：（下列奖项按照</a:t>
            </a:r>
            <a:r>
              <a:rPr lang="en-US" altLang="zh-CN" sz="1600" dirty="0" smtClean="0">
                <a:sym typeface="Wingdings" panose="05000000000000000000" pitchFamily="2" charset="2"/>
              </a:rPr>
              <a:t>2018</a:t>
            </a:r>
            <a:r>
              <a:rPr lang="zh-CN" altLang="en-US" sz="1600" dirty="0" smtClean="0">
                <a:sym typeface="Wingdings" panose="05000000000000000000" pitchFamily="2" charset="2"/>
              </a:rPr>
              <a:t>年情况统计，具体奖学金项和金额以当年通知为准）</a:t>
            </a:r>
            <a:endParaRPr lang="en-US" altLang="zh-CN" sz="1600" dirty="0" smtClean="0"/>
          </a:p>
          <a:p>
            <a:endParaRPr lang="en-US" altLang="zh-CN" dirty="0" smtClean="0"/>
          </a:p>
        </p:txBody>
      </p:sp>
      <p:graphicFrame>
        <p:nvGraphicFramePr>
          <p:cNvPr id="26" name="表格 25"/>
          <p:cNvGraphicFramePr>
            <a:graphicFrameLocks noGrp="1"/>
          </p:cNvGraphicFramePr>
          <p:nvPr>
            <p:extLst>
              <p:ext uri="{D42A27DB-BD31-4B8C-83A1-F6EECF244321}">
                <p14:modId xmlns:p14="http://schemas.microsoft.com/office/powerpoint/2010/main" val="3802809057"/>
              </p:ext>
            </p:extLst>
          </p:nvPr>
        </p:nvGraphicFramePr>
        <p:xfrm>
          <a:off x="2145219" y="1844824"/>
          <a:ext cx="4781554" cy="4450080"/>
        </p:xfrm>
        <a:graphic>
          <a:graphicData uri="http://schemas.openxmlformats.org/drawingml/2006/table">
            <a:tbl>
              <a:tblPr firstRow="1" bandRow="1">
                <a:tableStyleId>{5C22544A-7EE6-4342-B048-85BDC9FD1C3A}</a:tableStyleId>
              </a:tblPr>
              <a:tblGrid>
                <a:gridCol w="2390777"/>
                <a:gridCol w="2390777"/>
              </a:tblGrid>
              <a:tr h="370840">
                <a:tc>
                  <a:txBody>
                    <a:bodyPr/>
                    <a:lstStyle/>
                    <a:p>
                      <a:pPr algn="ctr" fontAlgn="ctr"/>
                      <a:r>
                        <a:rPr lang="zh-CN" altLang="en-US" sz="1100" b="0" i="0" u="none" strike="noStrike" dirty="0">
                          <a:solidFill>
                            <a:srgbClr val="000000"/>
                          </a:solidFill>
                          <a:effectLst/>
                          <a:latin typeface="等线"/>
                        </a:rPr>
                        <a:t>奖项</a:t>
                      </a:r>
                    </a:p>
                  </a:txBody>
                  <a:tcPr marL="9525" marR="9525" marT="9525" marB="0" anchor="ctr"/>
                </a:tc>
                <a:tc>
                  <a:txBody>
                    <a:bodyPr/>
                    <a:lstStyle/>
                    <a:p>
                      <a:pPr algn="ctr" fontAlgn="ctr"/>
                      <a:r>
                        <a:rPr lang="zh-CN" altLang="en-US" sz="1100" b="0" i="0" u="none" strike="noStrike" dirty="0">
                          <a:solidFill>
                            <a:srgbClr val="000000"/>
                          </a:solidFill>
                          <a:effectLst/>
                          <a:latin typeface="等线"/>
                        </a:rPr>
                        <a:t>奖金</a:t>
                      </a:r>
                    </a:p>
                  </a:txBody>
                  <a:tcPr marL="9525" marR="9525" marT="9525" marB="0" anchor="ctr"/>
                </a:tc>
              </a:tr>
              <a:tr h="370840">
                <a:tc>
                  <a:txBody>
                    <a:bodyPr/>
                    <a:lstStyle/>
                    <a:p>
                      <a:pPr algn="ctr" fontAlgn="ctr"/>
                      <a:r>
                        <a:rPr lang="zh-CN" altLang="en-US" sz="1200" b="0" i="0" u="none" strike="noStrike" dirty="0">
                          <a:solidFill>
                            <a:srgbClr val="000000"/>
                          </a:solidFill>
                          <a:effectLst/>
                          <a:latin typeface="等线"/>
                        </a:rPr>
                        <a:t>肯纳一等奖学金</a:t>
                      </a:r>
                    </a:p>
                  </a:txBody>
                  <a:tcPr marL="9525" marR="9525" marT="9525" marB="0" anchor="ctr"/>
                </a:tc>
                <a:tc>
                  <a:txBody>
                    <a:bodyPr/>
                    <a:lstStyle/>
                    <a:p>
                      <a:pPr algn="ctr" fontAlgn="ctr"/>
                      <a:r>
                        <a:rPr lang="en-US" altLang="zh-CN" sz="1200" b="0" i="0" u="none" strike="noStrike">
                          <a:solidFill>
                            <a:srgbClr val="000000"/>
                          </a:solidFill>
                          <a:effectLst/>
                          <a:latin typeface="等线"/>
                        </a:rPr>
                        <a:t>1500</a:t>
                      </a:r>
                    </a:p>
                  </a:txBody>
                  <a:tcPr marL="9525" marR="9525" marT="9525" marB="0" anchor="ctr"/>
                </a:tc>
              </a:tr>
              <a:tr h="370840">
                <a:tc>
                  <a:txBody>
                    <a:bodyPr/>
                    <a:lstStyle/>
                    <a:p>
                      <a:pPr algn="ctr" fontAlgn="ctr"/>
                      <a:r>
                        <a:rPr lang="zh-CN" altLang="en-US" sz="1200" b="0" i="0" u="none" strike="noStrike" dirty="0">
                          <a:solidFill>
                            <a:srgbClr val="000000"/>
                          </a:solidFill>
                          <a:effectLst/>
                          <a:latin typeface="等线"/>
                        </a:rPr>
                        <a:t>肯纳二等奖学金</a:t>
                      </a:r>
                    </a:p>
                  </a:txBody>
                  <a:tcPr marL="9525" marR="9525" marT="9525" marB="0" anchor="ctr"/>
                </a:tc>
                <a:tc>
                  <a:txBody>
                    <a:bodyPr/>
                    <a:lstStyle/>
                    <a:p>
                      <a:pPr algn="ctr" fontAlgn="ctr"/>
                      <a:r>
                        <a:rPr lang="en-US" altLang="zh-CN" sz="1200" b="0" i="0" u="none" strike="noStrike" dirty="0">
                          <a:solidFill>
                            <a:srgbClr val="000000"/>
                          </a:solidFill>
                          <a:effectLst/>
                          <a:latin typeface="等线"/>
                        </a:rPr>
                        <a:t>1000</a:t>
                      </a:r>
                    </a:p>
                  </a:txBody>
                  <a:tcPr marL="9525" marR="9525" marT="9525" marB="0" anchor="ctr"/>
                </a:tc>
              </a:tr>
              <a:tr h="370840">
                <a:tc>
                  <a:txBody>
                    <a:bodyPr/>
                    <a:lstStyle/>
                    <a:p>
                      <a:pPr algn="ctr" fontAlgn="ctr"/>
                      <a:r>
                        <a:rPr lang="zh-CN" altLang="en-US" sz="1200" b="0" i="0" u="none" strike="noStrike" dirty="0">
                          <a:solidFill>
                            <a:srgbClr val="000000"/>
                          </a:solidFill>
                          <a:effectLst/>
                          <a:latin typeface="等线"/>
                        </a:rPr>
                        <a:t>亮剑一等奖学金</a:t>
                      </a:r>
                    </a:p>
                  </a:txBody>
                  <a:tcPr marL="9525" marR="9525" marT="9525" marB="0" anchor="ctr"/>
                </a:tc>
                <a:tc>
                  <a:txBody>
                    <a:bodyPr/>
                    <a:lstStyle/>
                    <a:p>
                      <a:pPr algn="ctr" fontAlgn="ctr"/>
                      <a:r>
                        <a:rPr lang="en-US" altLang="zh-CN" sz="1200" b="0" i="0" u="none" strike="noStrike" dirty="0">
                          <a:solidFill>
                            <a:srgbClr val="000000"/>
                          </a:solidFill>
                          <a:effectLst/>
                          <a:latin typeface="等线"/>
                        </a:rPr>
                        <a:t>2000</a:t>
                      </a:r>
                    </a:p>
                  </a:txBody>
                  <a:tcPr marL="9525" marR="9525" marT="9525" marB="0" anchor="ctr"/>
                </a:tc>
              </a:tr>
              <a:tr h="370840">
                <a:tc>
                  <a:txBody>
                    <a:bodyPr/>
                    <a:lstStyle/>
                    <a:p>
                      <a:pPr algn="ctr" fontAlgn="ctr"/>
                      <a:r>
                        <a:rPr lang="zh-CN" altLang="en-US" sz="1200" b="0" i="0" u="none" strike="noStrike" dirty="0">
                          <a:solidFill>
                            <a:srgbClr val="000000"/>
                          </a:solidFill>
                          <a:effectLst/>
                          <a:latin typeface="等线"/>
                        </a:rPr>
                        <a:t>亮剑二等奖学金</a:t>
                      </a:r>
                    </a:p>
                  </a:txBody>
                  <a:tcPr marL="9525" marR="9525" marT="9525" marB="0" anchor="ctr"/>
                </a:tc>
                <a:tc>
                  <a:txBody>
                    <a:bodyPr/>
                    <a:lstStyle/>
                    <a:p>
                      <a:pPr algn="ctr" fontAlgn="ctr"/>
                      <a:r>
                        <a:rPr lang="en-US" altLang="zh-CN" sz="1200" b="0" i="0" u="none" strike="noStrike" dirty="0">
                          <a:solidFill>
                            <a:srgbClr val="000000"/>
                          </a:solidFill>
                          <a:effectLst/>
                          <a:latin typeface="等线"/>
                        </a:rPr>
                        <a:t>1500</a:t>
                      </a:r>
                    </a:p>
                  </a:txBody>
                  <a:tcPr marL="9525" marR="9525" marT="9525" marB="0" anchor="ctr"/>
                </a:tc>
              </a:tr>
              <a:tr h="370840">
                <a:tc>
                  <a:txBody>
                    <a:bodyPr/>
                    <a:lstStyle/>
                    <a:p>
                      <a:pPr algn="ctr" fontAlgn="ctr"/>
                      <a:r>
                        <a:rPr lang="zh-CN" altLang="en-US" sz="1200" b="0" i="0" u="none" strike="noStrike">
                          <a:solidFill>
                            <a:srgbClr val="000000"/>
                          </a:solidFill>
                          <a:effectLst/>
                          <a:latin typeface="等线"/>
                        </a:rPr>
                        <a:t>亮剑三等奖学金</a:t>
                      </a:r>
                    </a:p>
                  </a:txBody>
                  <a:tcPr marL="9525" marR="9525" marT="9525" marB="0" anchor="ctr"/>
                </a:tc>
                <a:tc>
                  <a:txBody>
                    <a:bodyPr/>
                    <a:lstStyle/>
                    <a:p>
                      <a:pPr algn="ctr" fontAlgn="ctr"/>
                      <a:r>
                        <a:rPr lang="en-US" altLang="zh-CN" sz="1200" b="0" i="0" u="none" strike="noStrike" dirty="0">
                          <a:solidFill>
                            <a:srgbClr val="000000"/>
                          </a:solidFill>
                          <a:effectLst/>
                          <a:latin typeface="等线"/>
                        </a:rPr>
                        <a:t>1000</a:t>
                      </a:r>
                    </a:p>
                  </a:txBody>
                  <a:tcPr marL="9525" marR="9525" marT="9525" marB="0" anchor="ctr"/>
                </a:tc>
              </a:tr>
              <a:tr h="370840">
                <a:tc>
                  <a:txBody>
                    <a:bodyPr/>
                    <a:lstStyle/>
                    <a:p>
                      <a:pPr algn="ctr" fontAlgn="ctr"/>
                      <a:r>
                        <a:rPr lang="zh-CN" altLang="en-US" sz="1200" b="0" i="0" u="none" strike="noStrike" dirty="0">
                          <a:solidFill>
                            <a:srgbClr val="000000"/>
                          </a:solidFill>
                          <a:effectLst/>
                          <a:latin typeface="等线"/>
                        </a:rPr>
                        <a:t>日之升奖学金</a:t>
                      </a:r>
                    </a:p>
                  </a:txBody>
                  <a:tcPr marL="9525" marR="9525" marT="9525" marB="0" anchor="ctr"/>
                </a:tc>
                <a:tc>
                  <a:txBody>
                    <a:bodyPr/>
                    <a:lstStyle/>
                    <a:p>
                      <a:pPr algn="ctr" fontAlgn="ctr"/>
                      <a:r>
                        <a:rPr lang="en-US" altLang="zh-CN" sz="1200" b="0" i="0" u="none" strike="noStrike" dirty="0">
                          <a:solidFill>
                            <a:srgbClr val="000000"/>
                          </a:solidFill>
                          <a:effectLst/>
                          <a:latin typeface="等线"/>
                        </a:rPr>
                        <a:t>1000</a:t>
                      </a:r>
                    </a:p>
                  </a:txBody>
                  <a:tcPr marL="9525" marR="9525" marT="9525" marB="0" anchor="ctr"/>
                </a:tc>
              </a:tr>
              <a:tr h="370840">
                <a:tc>
                  <a:txBody>
                    <a:bodyPr/>
                    <a:lstStyle/>
                    <a:p>
                      <a:pPr algn="ctr" fontAlgn="ctr"/>
                      <a:r>
                        <a:rPr lang="zh-CN" altLang="en-US" sz="1200" b="0" i="0" u="none" strike="noStrike" dirty="0">
                          <a:solidFill>
                            <a:srgbClr val="000000"/>
                          </a:solidFill>
                          <a:effectLst/>
                          <a:latin typeface="等线"/>
                        </a:rPr>
                        <a:t>今井嘉夫奖学金</a:t>
                      </a:r>
                    </a:p>
                  </a:txBody>
                  <a:tcPr marL="9525" marR="9525" marT="9525" marB="0" anchor="ctr"/>
                </a:tc>
                <a:tc>
                  <a:txBody>
                    <a:bodyPr/>
                    <a:lstStyle/>
                    <a:p>
                      <a:pPr algn="ctr" fontAlgn="ctr"/>
                      <a:r>
                        <a:rPr lang="en-US" altLang="zh-CN" sz="1200" b="0" i="0" u="none" strike="noStrike" dirty="0">
                          <a:solidFill>
                            <a:srgbClr val="000000"/>
                          </a:solidFill>
                          <a:effectLst/>
                          <a:latin typeface="等线"/>
                        </a:rPr>
                        <a:t>500</a:t>
                      </a:r>
                    </a:p>
                  </a:txBody>
                  <a:tcPr marL="9525" marR="9525" marT="9525" marB="0" anchor="ctr"/>
                </a:tc>
              </a:tr>
              <a:tr h="370840">
                <a:tc>
                  <a:txBody>
                    <a:bodyPr/>
                    <a:lstStyle/>
                    <a:p>
                      <a:pPr algn="ctr" fontAlgn="ctr"/>
                      <a:r>
                        <a:rPr lang="zh-CN" altLang="en-US" sz="1200" b="0" i="0" u="none" strike="noStrike" dirty="0">
                          <a:solidFill>
                            <a:srgbClr val="000000"/>
                          </a:solidFill>
                          <a:effectLst/>
                          <a:latin typeface="等线"/>
                        </a:rPr>
                        <a:t>麦加励志奖学金</a:t>
                      </a:r>
                    </a:p>
                  </a:txBody>
                  <a:tcPr marL="9525" marR="9525" marT="9525" marB="0" anchor="ctr"/>
                </a:tc>
                <a:tc>
                  <a:txBody>
                    <a:bodyPr/>
                    <a:lstStyle/>
                    <a:p>
                      <a:pPr algn="ctr" fontAlgn="ctr"/>
                      <a:r>
                        <a:rPr lang="en-US" altLang="zh-CN" sz="1200" b="0" i="0" u="none" strike="noStrike" dirty="0">
                          <a:solidFill>
                            <a:srgbClr val="000000"/>
                          </a:solidFill>
                          <a:effectLst/>
                          <a:latin typeface="等线"/>
                        </a:rPr>
                        <a:t>1000</a:t>
                      </a:r>
                    </a:p>
                  </a:txBody>
                  <a:tcPr marL="9525" marR="9525" marT="9525" marB="0" anchor="ctr"/>
                </a:tc>
              </a:tr>
              <a:tr h="370840">
                <a:tc>
                  <a:txBody>
                    <a:bodyPr/>
                    <a:lstStyle/>
                    <a:p>
                      <a:pPr algn="ctr" fontAlgn="ctr"/>
                      <a:r>
                        <a:rPr lang="zh-CN" altLang="en-US" sz="1200" b="0" i="0" u="none" strike="noStrike">
                          <a:solidFill>
                            <a:srgbClr val="000000"/>
                          </a:solidFill>
                          <a:effectLst/>
                          <a:latin typeface="等线"/>
                        </a:rPr>
                        <a:t>艾伯纳一等奖学金</a:t>
                      </a:r>
                    </a:p>
                  </a:txBody>
                  <a:tcPr marL="9525" marR="9525" marT="9525" marB="0" anchor="ctr"/>
                </a:tc>
                <a:tc>
                  <a:txBody>
                    <a:bodyPr/>
                    <a:lstStyle/>
                    <a:p>
                      <a:pPr algn="ctr" fontAlgn="ctr"/>
                      <a:r>
                        <a:rPr lang="en-US" altLang="zh-CN" sz="1200" b="0" i="0" u="none" strike="noStrike" dirty="0">
                          <a:solidFill>
                            <a:srgbClr val="000000"/>
                          </a:solidFill>
                          <a:effectLst/>
                          <a:latin typeface="等线"/>
                        </a:rPr>
                        <a:t>4000</a:t>
                      </a:r>
                    </a:p>
                  </a:txBody>
                  <a:tcPr marL="9525" marR="9525" marT="9525" marB="0" anchor="ctr"/>
                </a:tc>
              </a:tr>
              <a:tr h="370840">
                <a:tc>
                  <a:txBody>
                    <a:bodyPr/>
                    <a:lstStyle/>
                    <a:p>
                      <a:pPr algn="ctr" fontAlgn="ctr"/>
                      <a:r>
                        <a:rPr lang="zh-CN" altLang="en-US" sz="1200" b="0" i="0" u="none" strike="noStrike" dirty="0">
                          <a:solidFill>
                            <a:srgbClr val="000000"/>
                          </a:solidFill>
                          <a:effectLst/>
                          <a:latin typeface="等线"/>
                        </a:rPr>
                        <a:t>艾伯纳二等奖学金</a:t>
                      </a:r>
                    </a:p>
                  </a:txBody>
                  <a:tcPr marL="9525" marR="9525" marT="9525" marB="0" anchor="ctr"/>
                </a:tc>
                <a:tc>
                  <a:txBody>
                    <a:bodyPr/>
                    <a:lstStyle/>
                    <a:p>
                      <a:pPr algn="ctr" fontAlgn="ctr"/>
                      <a:r>
                        <a:rPr lang="en-US" altLang="zh-CN" sz="1200" b="0" i="0" u="none" strike="noStrike" dirty="0" smtClean="0">
                          <a:solidFill>
                            <a:srgbClr val="000000"/>
                          </a:solidFill>
                          <a:effectLst/>
                          <a:latin typeface="等线"/>
                        </a:rPr>
                        <a:t>2000</a:t>
                      </a:r>
                    </a:p>
                  </a:txBody>
                  <a:tcPr marL="9525" marR="9525" marT="9525" marB="0" anchor="ctr"/>
                </a:tc>
              </a:tr>
              <a:tr h="370840">
                <a:tc>
                  <a:txBody>
                    <a:bodyPr/>
                    <a:lstStyle/>
                    <a:p>
                      <a:pPr algn="ctr" fontAlgn="ctr"/>
                      <a:r>
                        <a:rPr lang="zh-CN" altLang="en-US" sz="1200" b="0" i="0" u="none" strike="noStrike" dirty="0" smtClean="0">
                          <a:solidFill>
                            <a:srgbClr val="000000"/>
                          </a:solidFill>
                          <a:effectLst/>
                          <a:latin typeface="等线"/>
                        </a:rPr>
                        <a:t>元琪奖学金</a:t>
                      </a:r>
                      <a:endParaRPr lang="zh-CN" altLang="en-US" sz="1200" b="0" i="0" u="none" strike="noStrike" dirty="0">
                        <a:solidFill>
                          <a:srgbClr val="000000"/>
                        </a:solidFill>
                        <a:effectLst/>
                        <a:latin typeface="等线"/>
                      </a:endParaRPr>
                    </a:p>
                  </a:txBody>
                  <a:tcPr marL="9525" marR="9525" marT="9525" marB="0" anchor="ctr"/>
                </a:tc>
                <a:tc>
                  <a:txBody>
                    <a:bodyPr/>
                    <a:lstStyle/>
                    <a:p>
                      <a:pPr algn="ctr" fontAlgn="ctr"/>
                      <a:r>
                        <a:rPr lang="en-US" altLang="zh-CN" sz="1200" b="0" i="0" u="none" strike="noStrike" dirty="0" smtClean="0">
                          <a:solidFill>
                            <a:srgbClr val="000000"/>
                          </a:solidFill>
                          <a:effectLst/>
                          <a:latin typeface="等线"/>
                        </a:rPr>
                        <a:t>1000-2000</a:t>
                      </a:r>
                    </a:p>
                  </a:txBody>
                  <a:tcPr marL="9525" marR="9525" marT="9525" marB="0" anchor="ctr"/>
                </a:tc>
              </a:tr>
            </a:tbl>
          </a:graphicData>
        </a:graphic>
      </p:graphicFrame>
    </p:spTree>
    <p:extLst>
      <p:ext uri="{BB962C8B-B14F-4D97-AF65-F5344CB8AC3E}">
        <p14:creationId xmlns:p14="http://schemas.microsoft.com/office/powerpoint/2010/main" val="336553410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87BBCC6E-A612-4C8A-870D-A421DA96F7AC}"/>
              </a:ext>
            </a:extLst>
          </p:cNvPr>
          <p:cNvSpPr txBox="1"/>
          <p:nvPr/>
        </p:nvSpPr>
        <p:spPr>
          <a:xfrm>
            <a:off x="3131840" y="54564"/>
            <a:ext cx="6192688" cy="769441"/>
          </a:xfrm>
          <a:prstGeom prst="rect">
            <a:avLst/>
          </a:prstGeom>
          <a:noFill/>
        </p:spPr>
        <p:txBody>
          <a:bodyPr wrap="square" rtlCol="0">
            <a:spAutoFit/>
          </a:bodyPr>
          <a:lstStyle/>
          <a:p>
            <a:r>
              <a:rPr lang="zh-CN" altLang="en-US" sz="4400" b="1" dirty="0">
                <a:solidFill>
                  <a:schemeClr val="bg1"/>
                </a:solidFill>
                <a:latin typeface="黑体" panose="02010609060101010101" pitchFamily="49" charset="-122"/>
                <a:ea typeface="黑体" panose="02010609060101010101" pitchFamily="49" charset="-122"/>
              </a:rPr>
              <a:t>学院文化</a:t>
            </a:r>
            <a:endParaRPr lang="zh-CN" altLang="en-US" sz="4400" dirty="0">
              <a:solidFill>
                <a:schemeClr val="bg1"/>
              </a:solidFill>
              <a:latin typeface="黑体" panose="02010609060101010101" pitchFamily="49" charset="-122"/>
              <a:ea typeface="黑体" panose="02010609060101010101" pitchFamily="49" charset="-122"/>
            </a:endParaRPr>
          </a:p>
        </p:txBody>
      </p:sp>
      <p:pic>
        <p:nvPicPr>
          <p:cNvPr id="3" name="Picture 2" descr="C:\Users\zoey\Desktop\精神文明\所用照片\精神文明建设相关照片\师生同乐系列\2016年同乐会2.JPG">
            <a:extLst>
              <a:ext uri="{FF2B5EF4-FFF2-40B4-BE49-F238E27FC236}">
                <a16:creationId xmlns="" xmlns:a16="http://schemas.microsoft.com/office/drawing/2014/main" id="{364A191C-994B-4680-AA8F-EC8ADA04E39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59" t="18397" r="2983" b="15186"/>
          <a:stretch/>
        </p:blipFill>
        <p:spPr bwMode="auto">
          <a:xfrm>
            <a:off x="490392" y="1097280"/>
            <a:ext cx="2030428" cy="13356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6">
            <a:extLst>
              <a:ext uri="{FF2B5EF4-FFF2-40B4-BE49-F238E27FC236}">
                <a16:creationId xmlns="" xmlns:a16="http://schemas.microsoft.com/office/drawing/2014/main" id="{69109A15-3FE2-4C79-B229-B536D96DB3FD}"/>
              </a:ext>
            </a:extLst>
          </p:cNvPr>
          <p:cNvSpPr txBox="1"/>
          <p:nvPr/>
        </p:nvSpPr>
        <p:spPr>
          <a:xfrm>
            <a:off x="490391" y="2462201"/>
            <a:ext cx="7440121" cy="184666"/>
          </a:xfrm>
          <a:prstGeom prst="rect">
            <a:avLst/>
          </a:prstGeom>
          <a:noFill/>
        </p:spPr>
        <p:txBody>
          <a:bodyPr wrap="square" lIns="0" tIns="0" rIns="0" bIns="0" rtlCol="0">
            <a:spAutoFit/>
          </a:bodyPr>
          <a:lstStyle/>
          <a:p>
            <a:r>
              <a:rPr lang="zh-CN" altLang="en-US" sz="1200" b="1" dirty="0" smtClean="0">
                <a:solidFill>
                  <a:schemeClr val="accent6"/>
                </a:solidFill>
                <a:latin typeface="微软雅黑" panose="020B0503020204020204" pitchFamily="34" charset="-122"/>
                <a:ea typeface="微软雅黑" panose="020B0503020204020204" pitchFamily="34" charset="-122"/>
              </a:rPr>
              <a:t>师生</a:t>
            </a:r>
            <a:r>
              <a:rPr lang="zh-CN" altLang="en-US" sz="1200" b="1" dirty="0">
                <a:solidFill>
                  <a:schemeClr val="accent6"/>
                </a:solidFill>
                <a:latin typeface="微软雅黑" panose="020B0503020204020204" pitchFamily="34" charset="-122"/>
                <a:ea typeface="微软雅黑" panose="020B0503020204020204" pitchFamily="34" charset="-122"/>
              </a:rPr>
              <a:t>同乐会、“师生杯”羽毛球乒乓球赛、师生趣味运动会、师生摄影</a:t>
            </a:r>
            <a:r>
              <a:rPr lang="zh-CN" altLang="en-US" sz="1200" b="1" dirty="0" smtClean="0">
                <a:solidFill>
                  <a:schemeClr val="accent6"/>
                </a:solidFill>
                <a:latin typeface="微软雅黑" panose="020B0503020204020204" pitchFamily="34" charset="-122"/>
                <a:ea typeface="微软雅黑" panose="020B0503020204020204" pitchFamily="34" charset="-122"/>
              </a:rPr>
              <a:t>比赛、校友返校日等每年举办</a:t>
            </a:r>
            <a:endParaRPr lang="zh-CN" altLang="en-US" sz="1200" b="1" dirty="0">
              <a:solidFill>
                <a:schemeClr val="accent6"/>
              </a:solidFill>
              <a:latin typeface="微软雅黑" panose="020B0503020204020204" pitchFamily="34" charset="-122"/>
              <a:ea typeface="微软雅黑" panose="020B0503020204020204" pitchFamily="34" charset="-122"/>
            </a:endParaRPr>
          </a:p>
        </p:txBody>
      </p:sp>
      <p:pic>
        <p:nvPicPr>
          <p:cNvPr id="7" name="Picture 4" descr="C:\Users\zoey\Desktop\精神文明\所用照片\精神文明建设相关照片\师生同乐系列\趣味运动会拼图.jpg">
            <a:extLst>
              <a:ext uri="{FF2B5EF4-FFF2-40B4-BE49-F238E27FC236}">
                <a16:creationId xmlns="" xmlns:a16="http://schemas.microsoft.com/office/drawing/2014/main" id="{A6138ACD-AD88-4C3E-8061-DFA347C6AD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5299" y="1031810"/>
            <a:ext cx="2030428" cy="14111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Desktop\精神文明\精神文明\2015-2016精神文明\所用照片\工会照片\阳光灿烂的日子.JPG">
            <a:extLst>
              <a:ext uri="{FF2B5EF4-FFF2-40B4-BE49-F238E27FC236}">
                <a16:creationId xmlns="" xmlns:a16="http://schemas.microsoft.com/office/drawing/2014/main" id="{16F80EF1-85B3-44C2-98F9-0C31D28931A2}"/>
              </a:ext>
            </a:extLst>
          </p:cNvPr>
          <p:cNvPicPr>
            <a:picLocks noChangeAspect="1" noChangeArrowheads="1"/>
          </p:cNvPicPr>
          <p:nvPr/>
        </p:nvPicPr>
        <p:blipFill>
          <a:blip r:embed="rId4" cstate="print"/>
          <a:srcRect/>
          <a:stretch>
            <a:fillRect/>
          </a:stretch>
        </p:blipFill>
        <p:spPr bwMode="auto">
          <a:xfrm>
            <a:off x="2716993" y="1110175"/>
            <a:ext cx="1857388" cy="1322746"/>
          </a:xfrm>
          <a:prstGeom prst="rect">
            <a:avLst/>
          </a:prstGeom>
          <a:noFill/>
        </p:spPr>
      </p:pic>
      <p:pic>
        <p:nvPicPr>
          <p:cNvPr id="9" name="Picture 8" descr="C:\Users\a\Desktop\a17.jpg">
            <a:extLst>
              <a:ext uri="{FF2B5EF4-FFF2-40B4-BE49-F238E27FC236}">
                <a16:creationId xmlns="" xmlns:a16="http://schemas.microsoft.com/office/drawing/2014/main" id="{FCCC32A0-7E5B-487F-BECE-3034F3DCD7A0}"/>
              </a:ext>
            </a:extLst>
          </p:cNvPr>
          <p:cNvPicPr>
            <a:picLocks noChangeAspect="1" noChangeArrowheads="1"/>
          </p:cNvPicPr>
          <p:nvPr/>
        </p:nvPicPr>
        <p:blipFill>
          <a:blip r:embed="rId5" cstate="print"/>
          <a:srcRect/>
          <a:stretch>
            <a:fillRect/>
          </a:stretch>
        </p:blipFill>
        <p:spPr bwMode="auto">
          <a:xfrm>
            <a:off x="4770554" y="1086333"/>
            <a:ext cx="1795139" cy="1346587"/>
          </a:xfrm>
          <a:prstGeom prst="rect">
            <a:avLst/>
          </a:prstGeom>
          <a:noFill/>
        </p:spPr>
      </p:pic>
      <p:pic>
        <p:nvPicPr>
          <p:cNvPr id="60" name="Picture 8">
            <a:extLst>
              <a:ext uri="{FF2B5EF4-FFF2-40B4-BE49-F238E27FC236}">
                <a16:creationId xmlns="" xmlns:a16="http://schemas.microsoft.com/office/drawing/2014/main" id="{121C22BF-9298-4135-9B22-C454DB7760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7979" y="3786180"/>
            <a:ext cx="1256871" cy="101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descr="F:\KPI考核20181011\文明标兵示范单位(1)\文明标兵示范单位(2009-2010)_201105_缩小大小.jpg">
            <a:extLst>
              <a:ext uri="{FF2B5EF4-FFF2-40B4-BE49-F238E27FC236}">
                <a16:creationId xmlns="" xmlns:a16="http://schemas.microsoft.com/office/drawing/2014/main" id="{219B65C6-4E24-4F2D-ACAC-666105158C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9061" y="2744629"/>
            <a:ext cx="1256870" cy="98042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a:extLst>
              <a:ext uri="{FF2B5EF4-FFF2-40B4-BE49-F238E27FC236}">
                <a16:creationId xmlns="" xmlns:a16="http://schemas.microsoft.com/office/drawing/2014/main" id="{8A28D35A-84F6-474F-904E-90AB7366DA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7980" y="2744628"/>
            <a:ext cx="1256870"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7">
            <a:extLst>
              <a:ext uri="{FF2B5EF4-FFF2-40B4-BE49-F238E27FC236}">
                <a16:creationId xmlns="" xmlns:a16="http://schemas.microsoft.com/office/drawing/2014/main" id="{3368681F-156B-4808-A632-7455A1FBFE4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60478" y="3823065"/>
            <a:ext cx="1273967" cy="98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任意多边形 18">
            <a:extLst>
              <a:ext uri="{FF2B5EF4-FFF2-40B4-BE49-F238E27FC236}">
                <a16:creationId xmlns="" xmlns:a16="http://schemas.microsoft.com/office/drawing/2014/main" id="{B3698DFF-828C-4BD9-B5BC-A605827278FC}"/>
              </a:ext>
            </a:extLst>
          </p:cNvPr>
          <p:cNvSpPr>
            <a:spLocks noChangeArrowheads="1"/>
          </p:cNvSpPr>
          <p:nvPr/>
        </p:nvSpPr>
        <p:spPr bwMode="auto">
          <a:xfrm>
            <a:off x="2633427" y="3893732"/>
            <a:ext cx="1475296" cy="1120350"/>
          </a:xfrm>
          <a:custGeom>
            <a:avLst/>
            <a:gdLst>
              <a:gd name="T0" fmla="*/ 0 w 1561703"/>
              <a:gd name="T1" fmla="*/ 780852 h 1561703"/>
              <a:gd name="T2" fmla="*/ 780852 w 1561703"/>
              <a:gd name="T3" fmla="*/ 0 h 1561703"/>
              <a:gd name="T4" fmla="*/ 1561704 w 1561703"/>
              <a:gd name="T5" fmla="*/ 780852 h 1561703"/>
              <a:gd name="T6" fmla="*/ 780852 w 1561703"/>
              <a:gd name="T7" fmla="*/ 1561704 h 1561703"/>
              <a:gd name="T8" fmla="*/ 0 w 1561703"/>
              <a:gd name="T9" fmla="*/ 780852 h 1561703"/>
              <a:gd name="T10" fmla="*/ 0 60000 65536"/>
              <a:gd name="T11" fmla="*/ 0 60000 65536"/>
              <a:gd name="T12" fmla="*/ 0 60000 65536"/>
              <a:gd name="T13" fmla="*/ 0 60000 65536"/>
              <a:gd name="T14" fmla="*/ 0 60000 65536"/>
              <a:gd name="T15" fmla="*/ 0 w 1561703"/>
              <a:gd name="T16" fmla="*/ 0 h 1561703"/>
              <a:gd name="T17" fmla="*/ 1561703 w 1561703"/>
              <a:gd name="T18" fmla="*/ 1561703 h 1561703"/>
            </a:gdLst>
            <a:ahLst/>
            <a:cxnLst>
              <a:cxn ang="T10">
                <a:pos x="T0" y="T1"/>
              </a:cxn>
              <a:cxn ang="T11">
                <a:pos x="T2" y="T3"/>
              </a:cxn>
              <a:cxn ang="T12">
                <a:pos x="T4" y="T5"/>
              </a:cxn>
              <a:cxn ang="T13">
                <a:pos x="T6" y="T7"/>
              </a:cxn>
              <a:cxn ang="T14">
                <a:pos x="T8" y="T9"/>
              </a:cxn>
            </a:cxnLst>
            <a:rect l="T15" t="T16" r="T17" b="T18"/>
            <a:pathLst>
              <a:path w="1561703" h="1561703">
                <a:moveTo>
                  <a:pt x="0" y="780852"/>
                </a:moveTo>
                <a:cubicBezTo>
                  <a:pt x="0" y="349599"/>
                  <a:pt x="349599" y="0"/>
                  <a:pt x="780852" y="0"/>
                </a:cubicBezTo>
                <a:cubicBezTo>
                  <a:pt x="1212105" y="0"/>
                  <a:pt x="1561704" y="349599"/>
                  <a:pt x="1561704" y="780852"/>
                </a:cubicBezTo>
                <a:cubicBezTo>
                  <a:pt x="1561704" y="1212105"/>
                  <a:pt x="1212105" y="1561704"/>
                  <a:pt x="780852" y="1561704"/>
                </a:cubicBezTo>
                <a:cubicBezTo>
                  <a:pt x="349599" y="1561704"/>
                  <a:pt x="0" y="1212105"/>
                  <a:pt x="0" y="780852"/>
                </a:cubicBezTo>
                <a:close/>
              </a:path>
            </a:pathLst>
          </a:custGeom>
          <a:solidFill>
            <a:srgbClr val="7030A0"/>
          </a:solidFill>
          <a:ln>
            <a:noFill/>
          </a:ln>
          <a:extLst/>
        </p:spPr>
        <p:txBody>
          <a:bodyPr lIns="208677" tIns="208677" rIns="208677" bIns="208677" anchor="ctr"/>
          <a:lstStyle>
            <a:lvl1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90000"/>
              </a:lnSpc>
              <a:spcAft>
                <a:spcPct val="35000"/>
              </a:spcAft>
              <a:buSzPct val="100000"/>
            </a:pPr>
            <a:r>
              <a:rPr lang="zh-CN" altLang="en-US" sz="2400" b="1" dirty="0">
                <a:solidFill>
                  <a:srgbClr val="FFFFFF"/>
                </a:solidFill>
                <a:latin typeface="微软雅黑" panose="020B0503020204020204" pitchFamily="34" charset="-122"/>
                <a:ea typeface="微软雅黑" panose="020B0503020204020204" pitchFamily="34" charset="-122"/>
              </a:rPr>
              <a:t>四美</a:t>
            </a:r>
            <a:endParaRPr lang="en-US" altLang="zh-CN" sz="2400" b="1" dirty="0">
              <a:solidFill>
                <a:srgbClr val="FFFFFF"/>
              </a:solidFill>
              <a:latin typeface="微软雅黑" panose="020B0503020204020204" pitchFamily="34" charset="-122"/>
              <a:ea typeface="微软雅黑" panose="020B0503020204020204" pitchFamily="34" charset="-122"/>
            </a:endParaRPr>
          </a:p>
          <a:p>
            <a:pPr algn="ctr">
              <a:lnSpc>
                <a:spcPct val="90000"/>
              </a:lnSpc>
              <a:spcAft>
                <a:spcPct val="35000"/>
              </a:spcAft>
              <a:buSzPct val="100000"/>
            </a:pPr>
            <a:r>
              <a:rPr lang="zh-CN" altLang="en-US" sz="2400" b="1" dirty="0">
                <a:solidFill>
                  <a:srgbClr val="FFFFFF"/>
                </a:solidFill>
                <a:latin typeface="微软雅黑" panose="020B0503020204020204" pitchFamily="34" charset="-122"/>
                <a:ea typeface="微软雅黑" panose="020B0503020204020204" pitchFamily="34" charset="-122"/>
              </a:rPr>
              <a:t>文化</a:t>
            </a:r>
          </a:p>
        </p:txBody>
      </p:sp>
      <p:sp>
        <p:nvSpPr>
          <p:cNvPr id="71" name="任意多边形 21">
            <a:extLst>
              <a:ext uri="{FF2B5EF4-FFF2-40B4-BE49-F238E27FC236}">
                <a16:creationId xmlns="" xmlns:a16="http://schemas.microsoft.com/office/drawing/2014/main" id="{1E707157-DC06-4443-9BF4-F0966CDCD719}"/>
              </a:ext>
            </a:extLst>
          </p:cNvPr>
          <p:cNvSpPr>
            <a:spLocks noChangeArrowheads="1"/>
          </p:cNvSpPr>
          <p:nvPr/>
        </p:nvSpPr>
        <p:spPr bwMode="auto">
          <a:xfrm rot="19285714">
            <a:off x="4017920" y="3878780"/>
            <a:ext cx="312007" cy="380919"/>
          </a:xfrm>
          <a:custGeom>
            <a:avLst/>
            <a:gdLst>
              <a:gd name="T0" fmla="*/ 0 w 330281"/>
              <a:gd name="T1" fmla="*/ 106196 h 530979"/>
              <a:gd name="T2" fmla="*/ 165141 w 330281"/>
              <a:gd name="T3" fmla="*/ 106196 h 530979"/>
              <a:gd name="T4" fmla="*/ 165141 w 330281"/>
              <a:gd name="T5" fmla="*/ 0 h 530979"/>
              <a:gd name="T6" fmla="*/ 330281 w 330281"/>
              <a:gd name="T7" fmla="*/ 265490 h 530979"/>
              <a:gd name="T8" fmla="*/ 165141 w 330281"/>
              <a:gd name="T9" fmla="*/ 530979 h 530979"/>
              <a:gd name="T10" fmla="*/ 165141 w 330281"/>
              <a:gd name="T11" fmla="*/ 424783 h 530979"/>
              <a:gd name="T12" fmla="*/ 0 w 330281"/>
              <a:gd name="T13" fmla="*/ 424783 h 530979"/>
              <a:gd name="T14" fmla="*/ 0 w 330281"/>
              <a:gd name="T15" fmla="*/ 106196 h 5309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281" h="530979">
                <a:moveTo>
                  <a:pt x="0" y="106196"/>
                </a:moveTo>
                <a:lnTo>
                  <a:pt x="165141" y="106196"/>
                </a:lnTo>
                <a:lnTo>
                  <a:pt x="165141" y="0"/>
                </a:lnTo>
                <a:lnTo>
                  <a:pt x="330281" y="265490"/>
                </a:lnTo>
                <a:lnTo>
                  <a:pt x="165141" y="530979"/>
                </a:lnTo>
                <a:lnTo>
                  <a:pt x="165141" y="424783"/>
                </a:lnTo>
                <a:lnTo>
                  <a:pt x="0" y="424783"/>
                </a:lnTo>
                <a:lnTo>
                  <a:pt x="0" y="106196"/>
                </a:lnTo>
                <a:close/>
              </a:path>
            </a:pathLst>
          </a:custGeom>
          <a:gradFill rotWithShape="1">
            <a:gsLst>
              <a:gs pos="0">
                <a:srgbClr val="60A6C8"/>
              </a:gs>
              <a:gs pos="50000">
                <a:srgbClr val="3D9EC7"/>
              </a:gs>
              <a:gs pos="100000">
                <a:srgbClr val="2E8EB8"/>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endParaRPr lang="zh-CN" altLang="en-US"/>
          </a:p>
        </p:txBody>
      </p:sp>
      <p:sp>
        <p:nvSpPr>
          <p:cNvPr id="72" name="任意多边形 22">
            <a:extLst>
              <a:ext uri="{FF2B5EF4-FFF2-40B4-BE49-F238E27FC236}">
                <a16:creationId xmlns="" xmlns:a16="http://schemas.microsoft.com/office/drawing/2014/main" id="{D35A7358-16AC-4CFF-B9E4-BA8EC4F082DB}"/>
              </a:ext>
            </a:extLst>
          </p:cNvPr>
          <p:cNvSpPr>
            <a:spLocks noChangeArrowheads="1"/>
          </p:cNvSpPr>
          <p:nvPr/>
        </p:nvSpPr>
        <p:spPr bwMode="auto">
          <a:xfrm>
            <a:off x="4173924" y="2799405"/>
            <a:ext cx="2007600" cy="1654502"/>
          </a:xfrm>
          <a:custGeom>
            <a:avLst/>
            <a:gdLst>
              <a:gd name="T0" fmla="*/ 0 w 1405532"/>
              <a:gd name="T1" fmla="*/ 702766 h 1405532"/>
              <a:gd name="T2" fmla="*/ 702766 w 1405532"/>
              <a:gd name="T3" fmla="*/ 0 h 1405532"/>
              <a:gd name="T4" fmla="*/ 1405532 w 1405532"/>
              <a:gd name="T5" fmla="*/ 702766 h 1405532"/>
              <a:gd name="T6" fmla="*/ 702766 w 1405532"/>
              <a:gd name="T7" fmla="*/ 1405532 h 1405532"/>
              <a:gd name="T8" fmla="*/ 0 w 1405532"/>
              <a:gd name="T9" fmla="*/ 702766 h 1405532"/>
              <a:gd name="T10" fmla="*/ 0 60000 65536"/>
              <a:gd name="T11" fmla="*/ 0 60000 65536"/>
              <a:gd name="T12" fmla="*/ 0 60000 65536"/>
              <a:gd name="T13" fmla="*/ 0 60000 65536"/>
              <a:gd name="T14" fmla="*/ 0 60000 65536"/>
              <a:gd name="T15" fmla="*/ 0 w 1405532"/>
              <a:gd name="T16" fmla="*/ 0 h 1405532"/>
              <a:gd name="T17" fmla="*/ 1405532 w 1405532"/>
              <a:gd name="T18" fmla="*/ 1405532 h 1405532"/>
            </a:gdLst>
            <a:ahLst/>
            <a:cxnLst>
              <a:cxn ang="T10">
                <a:pos x="T0" y="T1"/>
              </a:cxn>
              <a:cxn ang="T11">
                <a:pos x="T2" y="T3"/>
              </a:cxn>
              <a:cxn ang="T12">
                <a:pos x="T4" y="T5"/>
              </a:cxn>
              <a:cxn ang="T13">
                <a:pos x="T6" y="T7"/>
              </a:cxn>
              <a:cxn ang="T14">
                <a:pos x="T8" y="T9"/>
              </a:cxn>
            </a:cxnLst>
            <a:rect l="T15" t="T16" r="T17" b="T18"/>
            <a:pathLst>
              <a:path w="1405532" h="1405532">
                <a:moveTo>
                  <a:pt x="0" y="702766"/>
                </a:moveTo>
                <a:cubicBezTo>
                  <a:pt x="0" y="314639"/>
                  <a:pt x="314639" y="0"/>
                  <a:pt x="702766" y="0"/>
                </a:cubicBezTo>
                <a:cubicBezTo>
                  <a:pt x="1090893" y="0"/>
                  <a:pt x="1405532" y="314639"/>
                  <a:pt x="1405532" y="702766"/>
                </a:cubicBezTo>
                <a:cubicBezTo>
                  <a:pt x="1405532" y="1090893"/>
                  <a:pt x="1090893" y="1405532"/>
                  <a:pt x="702766" y="1405532"/>
                </a:cubicBezTo>
                <a:cubicBezTo>
                  <a:pt x="314639" y="1405532"/>
                  <a:pt x="0" y="1090893"/>
                  <a:pt x="0" y="702766"/>
                </a:cubicBezTo>
                <a:close/>
              </a:path>
            </a:pathLst>
          </a:custGeom>
          <a:gradFill rotWithShape="1">
            <a:gsLst>
              <a:gs pos="0">
                <a:srgbClr val="60A6C8"/>
              </a:gs>
              <a:gs pos="50000">
                <a:srgbClr val="3D9EC7"/>
              </a:gs>
              <a:gs pos="100000">
                <a:srgbClr val="2E8EB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182951" tIns="182951" rIns="182951" bIns="182951" anchor="ctr"/>
          <a:lstStyle>
            <a:lvl1pPr defTabSz="1000125">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defTabSz="1000125">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defTabSz="1000125">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defTabSz="1000125">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defTabSz="1000125">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indent="3175" defTabSz="100012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indent="3175" defTabSz="100012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indent="3175" defTabSz="100012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indent="3175" defTabSz="100012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pPr fontAlgn="base">
              <a:lnSpc>
                <a:spcPct val="150000"/>
              </a:lnSpc>
              <a:spcBef>
                <a:spcPct val="0"/>
              </a:spcBef>
              <a:spcAft>
                <a:spcPct val="0"/>
              </a:spcAft>
            </a:pPr>
            <a:r>
              <a:rPr lang="zh-CN" altLang="en-US" sz="1600" b="1" dirty="0" smtClean="0">
                <a:solidFill>
                  <a:srgbClr val="C327B0"/>
                </a:solidFill>
                <a:latin typeface="微软雅黑" panose="020B0503020204020204" pitchFamily="34" charset="-122"/>
                <a:ea typeface="微软雅黑" panose="020B0503020204020204" pitchFamily="34" charset="-122"/>
                <a:sym typeface="Arial" pitchFamily="34" charset="0"/>
              </a:rPr>
              <a:t>   “美人所美”</a:t>
            </a:r>
            <a:endParaRPr lang="en-US" altLang="zh-CN" sz="1600" b="1" dirty="0" smtClean="0">
              <a:solidFill>
                <a:srgbClr val="C327B0"/>
              </a:solidFill>
              <a:latin typeface="微软雅黑" panose="020B0503020204020204" pitchFamily="34" charset="-122"/>
              <a:ea typeface="微软雅黑" panose="020B0503020204020204" pitchFamily="34" charset="-122"/>
              <a:sym typeface="Arial" pitchFamily="34" charset="0"/>
            </a:endParaRPr>
          </a:p>
          <a:p>
            <a:pPr algn="ctr" fontAlgn="base">
              <a:lnSpc>
                <a:spcPct val="150000"/>
              </a:lnSpc>
              <a:spcBef>
                <a:spcPct val="0"/>
              </a:spcBef>
              <a:spcAft>
                <a:spcPct val="0"/>
              </a:spcAft>
            </a:pPr>
            <a:r>
              <a:rPr lang="zh-CN" altLang="en-US" sz="1200" b="1" dirty="0" smtClean="0">
                <a:solidFill>
                  <a:srgbClr val="C327B0"/>
                </a:solidFill>
                <a:latin typeface="微软雅黑" panose="020B0503020204020204" pitchFamily="34" charset="-122"/>
                <a:ea typeface="微软雅黑" panose="020B0503020204020204" pitchFamily="34" charset="-122"/>
                <a:sym typeface="Arial" pitchFamily="34" charset="0"/>
              </a:rPr>
              <a:t>宽容</a:t>
            </a:r>
            <a:r>
              <a:rPr lang="zh-CN" altLang="en-US" sz="1200" b="1" dirty="0">
                <a:solidFill>
                  <a:srgbClr val="C327B0"/>
                </a:solidFill>
                <a:latin typeface="微软雅黑" panose="020B0503020204020204" pitchFamily="34" charset="-122"/>
                <a:ea typeface="微软雅黑" panose="020B0503020204020204" pitchFamily="34" charset="-122"/>
                <a:sym typeface="Arial" pitchFamily="34" charset="0"/>
              </a:rPr>
              <a:t>并欣赏他人的成功，尊重辛勤劳动</a:t>
            </a:r>
            <a:r>
              <a:rPr lang="zh-CN" altLang="en-US" sz="1200" b="1" dirty="0" smtClean="0">
                <a:solidFill>
                  <a:srgbClr val="C327B0"/>
                </a:solidFill>
                <a:latin typeface="微软雅黑" panose="020B0503020204020204" pitchFamily="34" charset="-122"/>
                <a:ea typeface="微软雅黑" panose="020B0503020204020204" pitchFamily="34" charset="-122"/>
                <a:sym typeface="Arial" pitchFamily="34" charset="0"/>
              </a:rPr>
              <a:t>创造</a:t>
            </a:r>
            <a:r>
              <a:rPr lang="zh-CN" altLang="en-US" sz="1200" b="1" dirty="0">
                <a:solidFill>
                  <a:srgbClr val="C327B0"/>
                </a:solidFill>
                <a:latin typeface="微软雅黑" panose="020B0503020204020204" pitchFamily="34" charset="-122"/>
                <a:ea typeface="微软雅黑" panose="020B0503020204020204" pitchFamily="34" charset="-122"/>
                <a:sym typeface="Arial" pitchFamily="34" charset="0"/>
              </a:rPr>
              <a:t>的价值</a:t>
            </a:r>
            <a:r>
              <a:rPr lang="zh-CN" altLang="en-US" sz="1200" dirty="0">
                <a:solidFill>
                  <a:srgbClr val="C327B0"/>
                </a:solidFill>
                <a:latin typeface="微软雅黑" panose="020B0503020204020204" pitchFamily="34" charset="-122"/>
                <a:ea typeface="微软雅黑" panose="020B0503020204020204" pitchFamily="34" charset="-122"/>
                <a:sym typeface="Arial" pitchFamily="34" charset="0"/>
              </a:rPr>
              <a:t> 。</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75" name="任意多边形 25">
            <a:extLst>
              <a:ext uri="{FF2B5EF4-FFF2-40B4-BE49-F238E27FC236}">
                <a16:creationId xmlns="" xmlns:a16="http://schemas.microsoft.com/office/drawing/2014/main" id="{CE792E02-8AA4-452B-AEAD-57376937232F}"/>
              </a:ext>
            </a:extLst>
          </p:cNvPr>
          <p:cNvSpPr>
            <a:spLocks noChangeArrowheads="1"/>
          </p:cNvSpPr>
          <p:nvPr/>
        </p:nvSpPr>
        <p:spPr bwMode="auto">
          <a:xfrm rot="3338408">
            <a:off x="3879201" y="4844656"/>
            <a:ext cx="270166" cy="533376"/>
          </a:xfrm>
          <a:custGeom>
            <a:avLst/>
            <a:gdLst>
              <a:gd name="T0" fmla="*/ 0 w 330281"/>
              <a:gd name="T1" fmla="*/ 106196 h 530979"/>
              <a:gd name="T2" fmla="*/ 165141 w 330281"/>
              <a:gd name="T3" fmla="*/ 106196 h 530979"/>
              <a:gd name="T4" fmla="*/ 165141 w 330281"/>
              <a:gd name="T5" fmla="*/ 0 h 530979"/>
              <a:gd name="T6" fmla="*/ 330281 w 330281"/>
              <a:gd name="T7" fmla="*/ 265490 h 530979"/>
              <a:gd name="T8" fmla="*/ 165141 w 330281"/>
              <a:gd name="T9" fmla="*/ 530979 h 530979"/>
              <a:gd name="T10" fmla="*/ 165141 w 330281"/>
              <a:gd name="T11" fmla="*/ 424783 h 530979"/>
              <a:gd name="T12" fmla="*/ 0 w 330281"/>
              <a:gd name="T13" fmla="*/ 424783 h 530979"/>
              <a:gd name="T14" fmla="*/ 0 w 330281"/>
              <a:gd name="T15" fmla="*/ 106196 h 5309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281" h="530979">
                <a:moveTo>
                  <a:pt x="0" y="106196"/>
                </a:moveTo>
                <a:lnTo>
                  <a:pt x="165141" y="106196"/>
                </a:lnTo>
                <a:lnTo>
                  <a:pt x="165141" y="0"/>
                </a:lnTo>
                <a:lnTo>
                  <a:pt x="330281" y="265490"/>
                </a:lnTo>
                <a:lnTo>
                  <a:pt x="165141" y="530979"/>
                </a:lnTo>
                <a:lnTo>
                  <a:pt x="165141" y="424783"/>
                </a:lnTo>
                <a:lnTo>
                  <a:pt x="0" y="424783"/>
                </a:lnTo>
                <a:lnTo>
                  <a:pt x="0" y="106196"/>
                </a:lnTo>
                <a:close/>
              </a:path>
            </a:pathLst>
          </a:custGeom>
          <a:gradFill rotWithShape="1">
            <a:gsLst>
              <a:gs pos="0">
                <a:srgbClr val="60C39A"/>
              </a:gs>
              <a:gs pos="50000">
                <a:srgbClr val="3DC18F"/>
              </a:gs>
              <a:gs pos="100000">
                <a:srgbClr val="30B07F"/>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endParaRPr lang="zh-CN" altLang="en-US"/>
          </a:p>
        </p:txBody>
      </p:sp>
      <p:sp>
        <p:nvSpPr>
          <p:cNvPr id="76" name="任意多边形 26">
            <a:extLst>
              <a:ext uri="{FF2B5EF4-FFF2-40B4-BE49-F238E27FC236}">
                <a16:creationId xmlns="" xmlns:a16="http://schemas.microsoft.com/office/drawing/2014/main" id="{5630C832-8B7D-4C85-BE00-F084FFDDE26B}"/>
              </a:ext>
            </a:extLst>
          </p:cNvPr>
          <p:cNvSpPr>
            <a:spLocks noChangeArrowheads="1"/>
          </p:cNvSpPr>
          <p:nvPr/>
        </p:nvSpPr>
        <p:spPr bwMode="auto">
          <a:xfrm>
            <a:off x="4173924" y="4931723"/>
            <a:ext cx="2007600" cy="1701935"/>
          </a:xfrm>
          <a:custGeom>
            <a:avLst/>
            <a:gdLst>
              <a:gd name="T0" fmla="*/ 0 w 1405532"/>
              <a:gd name="T1" fmla="*/ 702766 h 1405532"/>
              <a:gd name="T2" fmla="*/ 702766 w 1405532"/>
              <a:gd name="T3" fmla="*/ 0 h 1405532"/>
              <a:gd name="T4" fmla="*/ 1405532 w 1405532"/>
              <a:gd name="T5" fmla="*/ 702766 h 1405532"/>
              <a:gd name="T6" fmla="*/ 702766 w 1405532"/>
              <a:gd name="T7" fmla="*/ 1405532 h 1405532"/>
              <a:gd name="T8" fmla="*/ 0 w 1405532"/>
              <a:gd name="T9" fmla="*/ 702766 h 1405532"/>
              <a:gd name="T10" fmla="*/ 0 60000 65536"/>
              <a:gd name="T11" fmla="*/ 0 60000 65536"/>
              <a:gd name="T12" fmla="*/ 0 60000 65536"/>
              <a:gd name="T13" fmla="*/ 0 60000 65536"/>
              <a:gd name="T14" fmla="*/ 0 60000 65536"/>
              <a:gd name="T15" fmla="*/ 0 w 1405532"/>
              <a:gd name="T16" fmla="*/ 0 h 1405532"/>
              <a:gd name="T17" fmla="*/ 1405532 w 1405532"/>
              <a:gd name="T18" fmla="*/ 1405532 h 1405532"/>
            </a:gdLst>
            <a:ahLst/>
            <a:cxnLst>
              <a:cxn ang="T10">
                <a:pos x="T0" y="T1"/>
              </a:cxn>
              <a:cxn ang="T11">
                <a:pos x="T2" y="T3"/>
              </a:cxn>
              <a:cxn ang="T12">
                <a:pos x="T4" y="T5"/>
              </a:cxn>
              <a:cxn ang="T13">
                <a:pos x="T6" y="T7"/>
              </a:cxn>
              <a:cxn ang="T14">
                <a:pos x="T8" y="T9"/>
              </a:cxn>
            </a:cxnLst>
            <a:rect l="T15" t="T16" r="T17" b="T18"/>
            <a:pathLst>
              <a:path w="1405532" h="1405532">
                <a:moveTo>
                  <a:pt x="0" y="702766"/>
                </a:moveTo>
                <a:cubicBezTo>
                  <a:pt x="0" y="314639"/>
                  <a:pt x="314639" y="0"/>
                  <a:pt x="702766" y="0"/>
                </a:cubicBezTo>
                <a:cubicBezTo>
                  <a:pt x="1090893" y="0"/>
                  <a:pt x="1405532" y="314639"/>
                  <a:pt x="1405532" y="702766"/>
                </a:cubicBezTo>
                <a:cubicBezTo>
                  <a:pt x="1405532" y="1090893"/>
                  <a:pt x="1090893" y="1405532"/>
                  <a:pt x="702766" y="1405532"/>
                </a:cubicBezTo>
                <a:cubicBezTo>
                  <a:pt x="314639" y="1405532"/>
                  <a:pt x="0" y="1090893"/>
                  <a:pt x="0" y="702766"/>
                </a:cubicBezTo>
                <a:close/>
              </a:path>
            </a:pathLst>
          </a:custGeom>
          <a:gradFill rotWithShape="1">
            <a:gsLst>
              <a:gs pos="0">
                <a:srgbClr val="60C39A"/>
              </a:gs>
              <a:gs pos="50000">
                <a:srgbClr val="3DC18F"/>
              </a:gs>
              <a:gs pos="100000">
                <a:srgbClr val="30B07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182951" tIns="182951" rIns="182951" bIns="182951" anchor="ctr"/>
          <a:lstStyle>
            <a:lvl1pPr defTabSz="1000125">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defTabSz="1000125">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defTabSz="1000125">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defTabSz="1000125">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defTabSz="1000125">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indent="3175" defTabSz="100012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indent="3175" defTabSz="100012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indent="3175" defTabSz="100012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indent="3175" defTabSz="100012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pPr algn="ctr" eaLnBrk="0" fontAlgn="base" hangingPunct="0">
              <a:lnSpc>
                <a:spcPct val="150000"/>
              </a:lnSpc>
              <a:spcBef>
                <a:spcPct val="0"/>
              </a:spcBef>
              <a:spcAft>
                <a:spcPct val="0"/>
              </a:spcAft>
              <a:buFont typeface="Wingdings" pitchFamily="2" charset="2"/>
              <a:buNone/>
            </a:pPr>
            <a:r>
              <a:rPr lang="zh-CN" altLang="en-US" sz="1400" b="1" dirty="0">
                <a:solidFill>
                  <a:srgbClr val="C80000"/>
                </a:solidFill>
                <a:latin typeface="微软雅黑" panose="020B0503020204020204" pitchFamily="34" charset="-122"/>
                <a:ea typeface="微软雅黑" panose="020B0503020204020204" pitchFamily="34" charset="-122"/>
                <a:sym typeface="Arial" pitchFamily="34" charset="0"/>
              </a:rPr>
              <a:t>“和合共美”</a:t>
            </a:r>
            <a:endParaRPr lang="en-US" altLang="zh-CN" sz="1400" b="1" dirty="0">
              <a:solidFill>
                <a:srgbClr val="C80000"/>
              </a:solidFill>
              <a:latin typeface="微软雅黑" panose="020B0503020204020204" pitchFamily="34" charset="-122"/>
              <a:ea typeface="微软雅黑" panose="020B0503020204020204" pitchFamily="34" charset="-122"/>
              <a:sym typeface="Arial" pitchFamily="34" charset="0"/>
            </a:endParaRPr>
          </a:p>
          <a:p>
            <a:pPr algn="ctr" eaLnBrk="0" fontAlgn="base" hangingPunct="0">
              <a:lnSpc>
                <a:spcPct val="150000"/>
              </a:lnSpc>
              <a:spcBef>
                <a:spcPct val="0"/>
              </a:spcBef>
              <a:spcAft>
                <a:spcPct val="0"/>
              </a:spcAft>
              <a:buFont typeface="Wingdings" pitchFamily="2" charset="2"/>
              <a:buNone/>
            </a:pPr>
            <a:r>
              <a:rPr lang="zh-CN" altLang="en-US" sz="1200" b="1" dirty="0">
                <a:solidFill>
                  <a:srgbClr val="C80000"/>
                </a:solidFill>
                <a:latin typeface="微软雅黑" panose="020B0503020204020204" pitchFamily="34" charset="-122"/>
                <a:ea typeface="微软雅黑" panose="020B0503020204020204" pitchFamily="34" charset="-122"/>
                <a:sym typeface="Arial" pitchFamily="34" charset="0"/>
              </a:rPr>
              <a:t>各美其美、美人所美、成人之美是前提和手段，合和共美是目标。</a:t>
            </a:r>
            <a:endParaRPr lang="en-US" altLang="zh-CN" sz="1200" b="1" dirty="0">
              <a:solidFill>
                <a:srgbClr val="C80000"/>
              </a:solidFill>
              <a:latin typeface="微软雅黑" panose="020B0503020204020204" pitchFamily="34" charset="-122"/>
              <a:ea typeface="微软雅黑" panose="020B0503020204020204" pitchFamily="34" charset="-122"/>
              <a:sym typeface="Arial" pitchFamily="34" charset="0"/>
            </a:endParaRPr>
          </a:p>
        </p:txBody>
      </p:sp>
      <p:sp>
        <p:nvSpPr>
          <p:cNvPr id="77" name="任意多边形 27">
            <a:extLst>
              <a:ext uri="{FF2B5EF4-FFF2-40B4-BE49-F238E27FC236}">
                <a16:creationId xmlns="" xmlns:a16="http://schemas.microsoft.com/office/drawing/2014/main" id="{F3DC6289-B0F9-453A-A3AF-6A32A48046B9}"/>
              </a:ext>
            </a:extLst>
          </p:cNvPr>
          <p:cNvSpPr>
            <a:spLocks noChangeArrowheads="1"/>
          </p:cNvSpPr>
          <p:nvPr/>
        </p:nvSpPr>
        <p:spPr bwMode="auto">
          <a:xfrm rot="18354659">
            <a:off x="2379314" y="4862932"/>
            <a:ext cx="346034" cy="435789"/>
          </a:xfrm>
          <a:custGeom>
            <a:avLst/>
            <a:gdLst>
              <a:gd name="T0" fmla="*/ 330281 w 330281"/>
              <a:gd name="T1" fmla="*/ 424783 h 530979"/>
              <a:gd name="T2" fmla="*/ 165140 w 330281"/>
              <a:gd name="T3" fmla="*/ 424783 h 530979"/>
              <a:gd name="T4" fmla="*/ 165140 w 330281"/>
              <a:gd name="T5" fmla="*/ 530979 h 530979"/>
              <a:gd name="T6" fmla="*/ 0 w 330281"/>
              <a:gd name="T7" fmla="*/ 265489 h 530979"/>
              <a:gd name="T8" fmla="*/ 165140 w 330281"/>
              <a:gd name="T9" fmla="*/ 0 h 530979"/>
              <a:gd name="T10" fmla="*/ 165140 w 330281"/>
              <a:gd name="T11" fmla="*/ 106196 h 530979"/>
              <a:gd name="T12" fmla="*/ 330281 w 330281"/>
              <a:gd name="T13" fmla="*/ 106196 h 530979"/>
              <a:gd name="T14" fmla="*/ 330281 w 330281"/>
              <a:gd name="T15" fmla="*/ 424783 h 5309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281" h="530979">
                <a:moveTo>
                  <a:pt x="330281" y="424783"/>
                </a:moveTo>
                <a:lnTo>
                  <a:pt x="165140" y="424783"/>
                </a:lnTo>
                <a:lnTo>
                  <a:pt x="165140" y="530979"/>
                </a:lnTo>
                <a:lnTo>
                  <a:pt x="0" y="265489"/>
                </a:lnTo>
                <a:lnTo>
                  <a:pt x="165140" y="0"/>
                </a:lnTo>
                <a:lnTo>
                  <a:pt x="165140" y="106196"/>
                </a:lnTo>
                <a:lnTo>
                  <a:pt x="330281" y="106196"/>
                </a:lnTo>
                <a:lnTo>
                  <a:pt x="330281" y="424783"/>
                </a:lnTo>
                <a:close/>
              </a:path>
            </a:pathLst>
          </a:custGeom>
          <a:gradFill rotWithShape="1">
            <a:gsLst>
              <a:gs pos="0">
                <a:srgbClr val="5FC077"/>
              </a:gs>
              <a:gs pos="50000">
                <a:srgbClr val="3FBC62"/>
              </a:gs>
              <a:gs pos="100000">
                <a:srgbClr val="32AB54"/>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endParaRPr lang="zh-CN" altLang="en-US"/>
          </a:p>
        </p:txBody>
      </p:sp>
      <p:sp>
        <p:nvSpPr>
          <p:cNvPr id="78" name="任意多边形 28">
            <a:extLst>
              <a:ext uri="{FF2B5EF4-FFF2-40B4-BE49-F238E27FC236}">
                <a16:creationId xmlns="" xmlns:a16="http://schemas.microsoft.com/office/drawing/2014/main" id="{891A7D59-CA19-49C0-B1E8-1AD7A94E1646}"/>
              </a:ext>
            </a:extLst>
          </p:cNvPr>
          <p:cNvSpPr>
            <a:spLocks noChangeArrowheads="1"/>
          </p:cNvSpPr>
          <p:nvPr/>
        </p:nvSpPr>
        <p:spPr bwMode="auto">
          <a:xfrm>
            <a:off x="351079" y="4998851"/>
            <a:ext cx="2018499" cy="1701935"/>
          </a:xfrm>
          <a:custGeom>
            <a:avLst/>
            <a:gdLst>
              <a:gd name="T0" fmla="*/ 0 w 1405532"/>
              <a:gd name="T1" fmla="*/ 702766 h 1405532"/>
              <a:gd name="T2" fmla="*/ 780951 w 1405532"/>
              <a:gd name="T3" fmla="*/ 0 h 1405532"/>
              <a:gd name="T4" fmla="*/ 1561903 w 1405532"/>
              <a:gd name="T5" fmla="*/ 702766 h 1405532"/>
              <a:gd name="T6" fmla="*/ 780951 w 1405532"/>
              <a:gd name="T7" fmla="*/ 1405532 h 1405532"/>
              <a:gd name="T8" fmla="*/ 0 w 1405532"/>
              <a:gd name="T9" fmla="*/ 702766 h 1405532"/>
              <a:gd name="T10" fmla="*/ 0 60000 65536"/>
              <a:gd name="T11" fmla="*/ 0 60000 65536"/>
              <a:gd name="T12" fmla="*/ 0 60000 65536"/>
              <a:gd name="T13" fmla="*/ 0 60000 65536"/>
              <a:gd name="T14" fmla="*/ 0 60000 65536"/>
              <a:gd name="T15" fmla="*/ 0 w 1405532"/>
              <a:gd name="T16" fmla="*/ 0 h 1405532"/>
              <a:gd name="T17" fmla="*/ 1405532 w 1405532"/>
              <a:gd name="T18" fmla="*/ 1405532 h 1405532"/>
            </a:gdLst>
            <a:ahLst/>
            <a:cxnLst>
              <a:cxn ang="T10">
                <a:pos x="T0" y="T1"/>
              </a:cxn>
              <a:cxn ang="T11">
                <a:pos x="T2" y="T3"/>
              </a:cxn>
              <a:cxn ang="T12">
                <a:pos x="T4" y="T5"/>
              </a:cxn>
              <a:cxn ang="T13">
                <a:pos x="T6" y="T7"/>
              </a:cxn>
              <a:cxn ang="T14">
                <a:pos x="T8" y="T9"/>
              </a:cxn>
            </a:cxnLst>
            <a:rect l="T15" t="T16" r="T17" b="T18"/>
            <a:pathLst>
              <a:path w="1405532" h="1405532">
                <a:moveTo>
                  <a:pt x="0" y="702766"/>
                </a:moveTo>
                <a:cubicBezTo>
                  <a:pt x="0" y="314639"/>
                  <a:pt x="314639" y="0"/>
                  <a:pt x="702766" y="0"/>
                </a:cubicBezTo>
                <a:cubicBezTo>
                  <a:pt x="1090893" y="0"/>
                  <a:pt x="1405532" y="314639"/>
                  <a:pt x="1405532" y="702766"/>
                </a:cubicBezTo>
                <a:cubicBezTo>
                  <a:pt x="1405532" y="1090893"/>
                  <a:pt x="1090893" y="1405532"/>
                  <a:pt x="702766" y="1405532"/>
                </a:cubicBezTo>
                <a:cubicBezTo>
                  <a:pt x="314639" y="1405532"/>
                  <a:pt x="0" y="1090893"/>
                  <a:pt x="0" y="702766"/>
                </a:cubicBezTo>
                <a:close/>
              </a:path>
            </a:pathLst>
          </a:custGeom>
          <a:gradFill rotWithShape="1">
            <a:gsLst>
              <a:gs pos="0">
                <a:srgbClr val="5FC077"/>
              </a:gs>
              <a:gs pos="50000">
                <a:srgbClr val="3FBC62"/>
              </a:gs>
              <a:gs pos="100000">
                <a:srgbClr val="32AB54"/>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191524" tIns="191524" rIns="191524" bIns="191524" anchor="ctr"/>
          <a:lstStyle>
            <a:lvl1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pPr fontAlgn="base">
              <a:lnSpc>
                <a:spcPct val="150000"/>
              </a:lnSpc>
              <a:spcBef>
                <a:spcPct val="0"/>
              </a:spcBef>
              <a:spcAft>
                <a:spcPct val="0"/>
              </a:spcAft>
            </a:pPr>
            <a:r>
              <a:rPr lang="zh-CN" altLang="en-US" sz="1200" b="1" dirty="0">
                <a:solidFill>
                  <a:srgbClr val="C327B0"/>
                </a:solidFill>
                <a:latin typeface="微软雅黑" panose="020B0503020204020204" pitchFamily="34" charset="-122"/>
                <a:ea typeface="微软雅黑" panose="020B0503020204020204" pitchFamily="34" charset="-122"/>
                <a:sym typeface="Arial" pitchFamily="34" charset="0"/>
              </a:rPr>
              <a:t>      </a:t>
            </a:r>
            <a:endParaRPr lang="en-US" altLang="zh-CN" sz="1200" b="1" dirty="0" smtClean="0">
              <a:solidFill>
                <a:srgbClr val="C327B0"/>
              </a:solidFill>
              <a:latin typeface="微软雅黑" panose="020B0503020204020204" pitchFamily="34" charset="-122"/>
              <a:ea typeface="微软雅黑" panose="020B0503020204020204" pitchFamily="34" charset="-122"/>
              <a:sym typeface="Arial" pitchFamily="34" charset="0"/>
            </a:endParaRPr>
          </a:p>
          <a:p>
            <a:pPr algn="ctr" fontAlgn="base">
              <a:lnSpc>
                <a:spcPct val="150000"/>
              </a:lnSpc>
              <a:spcBef>
                <a:spcPct val="0"/>
              </a:spcBef>
              <a:spcAft>
                <a:spcPct val="0"/>
              </a:spcAft>
            </a:pPr>
            <a:r>
              <a:rPr lang="zh-CN" altLang="en-US" sz="1400" b="1" dirty="0" smtClean="0">
                <a:solidFill>
                  <a:srgbClr val="2D2D8A"/>
                </a:solidFill>
                <a:latin typeface="微软雅黑" panose="020B0503020204020204" pitchFamily="34" charset="-122"/>
                <a:ea typeface="微软雅黑" panose="020B0503020204020204" pitchFamily="34" charset="-122"/>
              </a:rPr>
              <a:t>“成人之美”</a:t>
            </a:r>
            <a:endParaRPr lang="en-US" altLang="zh-CN" sz="1400" b="1" dirty="0">
              <a:solidFill>
                <a:srgbClr val="2D2D8A"/>
              </a:solidFill>
              <a:latin typeface="微软雅黑" panose="020B0503020204020204" pitchFamily="34" charset="-122"/>
              <a:ea typeface="微软雅黑" panose="020B0503020204020204" pitchFamily="34" charset="-122"/>
            </a:endParaRPr>
          </a:p>
          <a:p>
            <a:pPr algn="ctr" fontAlgn="base">
              <a:lnSpc>
                <a:spcPct val="150000"/>
              </a:lnSpc>
              <a:spcBef>
                <a:spcPct val="0"/>
              </a:spcBef>
              <a:spcAft>
                <a:spcPct val="0"/>
              </a:spcAft>
            </a:pPr>
            <a:r>
              <a:rPr lang="zh-CN" altLang="en-US" sz="1200" b="1" dirty="0">
                <a:solidFill>
                  <a:srgbClr val="2D2D8A"/>
                </a:solidFill>
                <a:latin typeface="微软雅黑" panose="020B0503020204020204" pitchFamily="34" charset="-122"/>
                <a:ea typeface="微软雅黑" panose="020B0503020204020204" pitchFamily="34" charset="-122"/>
              </a:rPr>
              <a:t>提倡给别人机会也就是给自己机会，建立良好的“尊重平等、合作互助</a:t>
            </a:r>
            <a:r>
              <a:rPr lang="en-US" altLang="zh-CN" sz="1200" b="1" dirty="0">
                <a:solidFill>
                  <a:srgbClr val="2D2D8A"/>
                </a:solidFill>
                <a:latin typeface="微软雅黑" panose="020B0503020204020204" pitchFamily="34" charset="-122"/>
                <a:ea typeface="微软雅黑" panose="020B0503020204020204" pitchFamily="34" charset="-122"/>
              </a:rPr>
              <a:t>”</a:t>
            </a:r>
            <a:r>
              <a:rPr lang="zh-CN" altLang="en-US" sz="1200" b="1" dirty="0" smtClean="0">
                <a:solidFill>
                  <a:srgbClr val="2D2D8A"/>
                </a:solidFill>
                <a:latin typeface="微软雅黑" panose="020B0503020204020204" pitchFamily="34" charset="-122"/>
                <a:ea typeface="微软雅黑" panose="020B0503020204020204" pitchFamily="34" charset="-122"/>
              </a:rPr>
              <a:t>的人际</a:t>
            </a:r>
            <a:r>
              <a:rPr lang="zh-CN" altLang="en-US" sz="1200" b="1" dirty="0">
                <a:solidFill>
                  <a:srgbClr val="2D2D8A"/>
                </a:solidFill>
                <a:latin typeface="微软雅黑" panose="020B0503020204020204" pitchFamily="34" charset="-122"/>
                <a:ea typeface="微软雅黑" panose="020B0503020204020204" pitchFamily="34" charset="-122"/>
              </a:rPr>
              <a:t>环境。</a:t>
            </a:r>
            <a:endParaRPr lang="zh-CN" altLang="en-US" sz="1200" b="1" dirty="0">
              <a:solidFill>
                <a:srgbClr val="FFFFFF"/>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endParaRPr lang="zh-CN" altLang="en-US" sz="1200" dirty="0">
              <a:solidFill>
                <a:srgbClr val="C327B0"/>
              </a:solidFill>
              <a:latin typeface="微软雅黑" panose="020B0503020204020204" pitchFamily="34" charset="-122"/>
              <a:ea typeface="微软雅黑" panose="020B0503020204020204" pitchFamily="34" charset="-122"/>
              <a:sym typeface="Arial" pitchFamily="34" charset="0"/>
            </a:endParaRPr>
          </a:p>
        </p:txBody>
      </p:sp>
      <p:sp>
        <p:nvSpPr>
          <p:cNvPr id="81" name="任意多边形 31">
            <a:extLst>
              <a:ext uri="{FF2B5EF4-FFF2-40B4-BE49-F238E27FC236}">
                <a16:creationId xmlns="" xmlns:a16="http://schemas.microsoft.com/office/drawing/2014/main" id="{316A3E09-6DCF-449E-B706-DEC4EED35880}"/>
              </a:ext>
            </a:extLst>
          </p:cNvPr>
          <p:cNvSpPr>
            <a:spLocks noChangeArrowheads="1"/>
          </p:cNvSpPr>
          <p:nvPr/>
        </p:nvSpPr>
        <p:spPr bwMode="auto">
          <a:xfrm rot="2314286">
            <a:off x="2454293" y="3800840"/>
            <a:ext cx="312008" cy="380920"/>
          </a:xfrm>
          <a:custGeom>
            <a:avLst/>
            <a:gdLst>
              <a:gd name="T0" fmla="*/ 330281 w 330281"/>
              <a:gd name="T1" fmla="*/ 424783 h 530979"/>
              <a:gd name="T2" fmla="*/ 165140 w 330281"/>
              <a:gd name="T3" fmla="*/ 424783 h 530979"/>
              <a:gd name="T4" fmla="*/ 165140 w 330281"/>
              <a:gd name="T5" fmla="*/ 530979 h 530979"/>
              <a:gd name="T6" fmla="*/ 0 w 330281"/>
              <a:gd name="T7" fmla="*/ 265489 h 530979"/>
              <a:gd name="T8" fmla="*/ 165140 w 330281"/>
              <a:gd name="T9" fmla="*/ 0 h 530979"/>
              <a:gd name="T10" fmla="*/ 165140 w 330281"/>
              <a:gd name="T11" fmla="*/ 106196 h 530979"/>
              <a:gd name="T12" fmla="*/ 330281 w 330281"/>
              <a:gd name="T13" fmla="*/ 106196 h 530979"/>
              <a:gd name="T14" fmla="*/ 330281 w 330281"/>
              <a:gd name="T15" fmla="*/ 424783 h 5309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281" h="530979">
                <a:moveTo>
                  <a:pt x="330281" y="424783"/>
                </a:moveTo>
                <a:lnTo>
                  <a:pt x="165140" y="424783"/>
                </a:lnTo>
                <a:lnTo>
                  <a:pt x="165140" y="530979"/>
                </a:lnTo>
                <a:lnTo>
                  <a:pt x="0" y="265489"/>
                </a:lnTo>
                <a:lnTo>
                  <a:pt x="165140" y="0"/>
                </a:lnTo>
                <a:lnTo>
                  <a:pt x="165140" y="106196"/>
                </a:lnTo>
                <a:lnTo>
                  <a:pt x="330281" y="106196"/>
                </a:lnTo>
                <a:lnTo>
                  <a:pt x="330281" y="424783"/>
                </a:lnTo>
                <a:close/>
              </a:path>
            </a:pathLst>
          </a:custGeom>
          <a:gradFill rotWithShape="1">
            <a:gsLst>
              <a:gs pos="0">
                <a:srgbClr val="81B861"/>
              </a:gs>
              <a:gs pos="50000">
                <a:srgbClr val="6FB242"/>
              </a:gs>
              <a:gs pos="100000">
                <a:srgbClr val="61A235"/>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indent="3175"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endParaRPr lang="zh-CN" altLang="en-US"/>
          </a:p>
        </p:txBody>
      </p:sp>
      <p:sp>
        <p:nvSpPr>
          <p:cNvPr id="82" name="任意多边形 32">
            <a:extLst>
              <a:ext uri="{FF2B5EF4-FFF2-40B4-BE49-F238E27FC236}">
                <a16:creationId xmlns="" xmlns:a16="http://schemas.microsoft.com/office/drawing/2014/main" id="{8B4EF9C4-752C-4BE7-B6D7-57FC2A6331CE}"/>
              </a:ext>
            </a:extLst>
          </p:cNvPr>
          <p:cNvSpPr>
            <a:spLocks noChangeArrowheads="1"/>
          </p:cNvSpPr>
          <p:nvPr/>
        </p:nvSpPr>
        <p:spPr bwMode="auto">
          <a:xfrm>
            <a:off x="395536" y="2856398"/>
            <a:ext cx="2025364" cy="1777454"/>
          </a:xfrm>
          <a:custGeom>
            <a:avLst/>
            <a:gdLst>
              <a:gd name="T0" fmla="*/ 0 w 1405532"/>
              <a:gd name="T1" fmla="*/ 702766 h 1405532"/>
              <a:gd name="T2" fmla="*/ 743286 w 1405532"/>
              <a:gd name="T3" fmla="*/ 0 h 1405532"/>
              <a:gd name="T4" fmla="*/ 1486571 w 1405532"/>
              <a:gd name="T5" fmla="*/ 702766 h 1405532"/>
              <a:gd name="T6" fmla="*/ 743286 w 1405532"/>
              <a:gd name="T7" fmla="*/ 1405532 h 1405532"/>
              <a:gd name="T8" fmla="*/ 0 w 1405532"/>
              <a:gd name="T9" fmla="*/ 702766 h 1405532"/>
              <a:gd name="T10" fmla="*/ 0 60000 65536"/>
              <a:gd name="T11" fmla="*/ 0 60000 65536"/>
              <a:gd name="T12" fmla="*/ 0 60000 65536"/>
              <a:gd name="T13" fmla="*/ 0 60000 65536"/>
              <a:gd name="T14" fmla="*/ 0 60000 65536"/>
              <a:gd name="T15" fmla="*/ 0 w 1405532"/>
              <a:gd name="T16" fmla="*/ 0 h 1405532"/>
              <a:gd name="T17" fmla="*/ 1405532 w 1405532"/>
              <a:gd name="T18" fmla="*/ 1405532 h 1405532"/>
            </a:gdLst>
            <a:ahLst/>
            <a:cxnLst>
              <a:cxn ang="T10">
                <a:pos x="T0" y="T1"/>
              </a:cxn>
              <a:cxn ang="T11">
                <a:pos x="T2" y="T3"/>
              </a:cxn>
              <a:cxn ang="T12">
                <a:pos x="T4" y="T5"/>
              </a:cxn>
              <a:cxn ang="T13">
                <a:pos x="T6" y="T7"/>
              </a:cxn>
              <a:cxn ang="T14">
                <a:pos x="T8" y="T9"/>
              </a:cxn>
            </a:cxnLst>
            <a:rect l="T15" t="T16" r="T17" b="T18"/>
            <a:pathLst>
              <a:path w="1405532" h="1405532">
                <a:moveTo>
                  <a:pt x="0" y="702766"/>
                </a:moveTo>
                <a:cubicBezTo>
                  <a:pt x="0" y="314639"/>
                  <a:pt x="314639" y="0"/>
                  <a:pt x="702766" y="0"/>
                </a:cubicBezTo>
                <a:cubicBezTo>
                  <a:pt x="1090893" y="0"/>
                  <a:pt x="1405532" y="314639"/>
                  <a:pt x="1405532" y="702766"/>
                </a:cubicBezTo>
                <a:cubicBezTo>
                  <a:pt x="1405532" y="1090893"/>
                  <a:pt x="1090893" y="1405532"/>
                  <a:pt x="702766" y="1405532"/>
                </a:cubicBezTo>
                <a:cubicBezTo>
                  <a:pt x="314639" y="1405532"/>
                  <a:pt x="0" y="1090893"/>
                  <a:pt x="0" y="702766"/>
                </a:cubicBezTo>
                <a:close/>
              </a:path>
            </a:pathLst>
          </a:custGeom>
          <a:gradFill rotWithShape="1">
            <a:gsLst>
              <a:gs pos="0">
                <a:srgbClr val="81B861"/>
              </a:gs>
              <a:gs pos="50000">
                <a:srgbClr val="6FB242"/>
              </a:gs>
              <a:gs pos="100000">
                <a:srgbClr val="61A235"/>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191524" tIns="191524" rIns="191524" bIns="191524" anchor="ctr"/>
          <a:lstStyle>
            <a:lvl1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1pPr>
            <a:lvl2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2pPr>
            <a:lvl3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3pPr>
            <a:lvl4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4pPr>
            <a:lvl5pPr defTabSz="1300163">
              <a:defRPr>
                <a:solidFill>
                  <a:srgbClr val="000000"/>
                </a:solidFill>
                <a:latin typeface="Calibri" panose="020F0502020204030204" pitchFamily="34" charset="0"/>
                <a:ea typeface="宋体" panose="02010600030101010101" pitchFamily="2" charset="-122"/>
                <a:sym typeface="Calibri" panose="020F0502020204030204" pitchFamily="34" charset="0"/>
              </a:defRPr>
            </a:lvl5pPr>
            <a:lvl6pPr marL="22828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6pPr>
            <a:lvl7pPr marL="27400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7pPr>
            <a:lvl8pPr marL="31972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8pPr>
            <a:lvl9pPr marL="3654425" indent="3175" defTabSz="1300163" fontAlgn="base">
              <a:spcBef>
                <a:spcPct val="0"/>
              </a:spcBef>
              <a:spcAft>
                <a:spcPct val="0"/>
              </a:spcAft>
              <a:buFont typeface="Arial" panose="020B0604020202020204" pitchFamily="34" charset="0"/>
              <a:defRPr>
                <a:solidFill>
                  <a:srgbClr val="000000"/>
                </a:solidFill>
                <a:latin typeface="Calibri" panose="020F0502020204030204" pitchFamily="34" charset="0"/>
                <a:ea typeface="宋体" panose="02010600030101010101" pitchFamily="2" charset="-122"/>
                <a:sym typeface="Calibri" panose="020F0502020204030204" pitchFamily="34" charset="0"/>
              </a:defRPr>
            </a:lvl9pPr>
          </a:lstStyle>
          <a:p>
            <a:pPr algn="ctr" eaLnBrk="0" fontAlgn="base" hangingPunct="0">
              <a:lnSpc>
                <a:spcPct val="150000"/>
              </a:lnSpc>
              <a:spcBef>
                <a:spcPct val="0"/>
              </a:spcBef>
              <a:spcAft>
                <a:spcPct val="0"/>
              </a:spcAft>
              <a:defRPr/>
            </a:pPr>
            <a:r>
              <a:rPr lang="en-US" altLang="zh-CN" sz="1400" b="1" dirty="0" smtClean="0">
                <a:solidFill>
                  <a:srgbClr val="FFFF00"/>
                </a:solidFill>
                <a:latin typeface="微软雅黑" panose="020B0503020204020204" pitchFamily="34" charset="-122"/>
                <a:ea typeface="微软雅黑" panose="020B0503020204020204" pitchFamily="34" charset="-122"/>
              </a:rPr>
              <a:t>“</a:t>
            </a:r>
            <a:r>
              <a:rPr lang="zh-CN" altLang="en-US" sz="1400" b="1" dirty="0">
                <a:solidFill>
                  <a:srgbClr val="FFFF00"/>
                </a:solidFill>
                <a:latin typeface="微软雅黑" panose="020B0503020204020204" pitchFamily="34" charset="-122"/>
                <a:ea typeface="微软雅黑" panose="020B0503020204020204" pitchFamily="34" charset="-122"/>
              </a:rPr>
              <a:t>各美其美</a:t>
            </a:r>
            <a:r>
              <a:rPr lang="en-US" altLang="zh-CN" sz="1400" b="1" dirty="0">
                <a:solidFill>
                  <a:srgbClr val="FFFF00"/>
                </a:solidFill>
                <a:latin typeface="微软雅黑" panose="020B0503020204020204" pitchFamily="34" charset="-122"/>
                <a:ea typeface="微软雅黑" panose="020B0503020204020204" pitchFamily="34" charset="-122"/>
              </a:rPr>
              <a:t>”</a:t>
            </a:r>
          </a:p>
          <a:p>
            <a:pPr algn="ctr" fontAlgn="base">
              <a:lnSpc>
                <a:spcPct val="150000"/>
              </a:lnSpc>
              <a:spcBef>
                <a:spcPct val="0"/>
              </a:spcBef>
              <a:spcAft>
                <a:spcPct val="0"/>
              </a:spcAft>
            </a:pPr>
            <a:r>
              <a:rPr lang="zh-CN" altLang="en-US" sz="1200" b="1" dirty="0">
                <a:solidFill>
                  <a:srgbClr val="FFFF00"/>
                </a:solidFill>
                <a:latin typeface="微软雅黑" panose="020B0503020204020204" pitchFamily="34" charset="-122"/>
                <a:ea typeface="微软雅黑" panose="020B0503020204020204" pitchFamily="34" charset="-122"/>
                <a:sym typeface="Arial" pitchFamily="34" charset="0"/>
              </a:rPr>
              <a:t>人人享有自由发展的空间，人人有机会干成自己想干的事业。</a:t>
            </a:r>
          </a:p>
          <a:p>
            <a:pPr algn="just" eaLnBrk="0" fontAlgn="base" hangingPunct="0">
              <a:lnSpc>
                <a:spcPct val="150000"/>
              </a:lnSpc>
              <a:spcBef>
                <a:spcPct val="0"/>
              </a:spcBef>
              <a:spcAft>
                <a:spcPct val="0"/>
              </a:spcAft>
              <a:defRPr/>
            </a:pPr>
            <a:endParaRPr lang="zh-CN" altLang="en-US" sz="1200" dirty="0">
              <a:solidFill>
                <a:srgbClr val="2D2D8A"/>
              </a:solidFill>
              <a:latin typeface="微软雅黑" panose="020B0503020204020204" pitchFamily="34" charset="-122"/>
              <a:ea typeface="微软雅黑" panose="020B0503020204020204" pitchFamily="34" charset="-122"/>
            </a:endParaRPr>
          </a:p>
        </p:txBody>
      </p:sp>
      <p:sp>
        <p:nvSpPr>
          <p:cNvPr id="83" name="矩形 82">
            <a:extLst>
              <a:ext uri="{FF2B5EF4-FFF2-40B4-BE49-F238E27FC236}">
                <a16:creationId xmlns="" xmlns:a16="http://schemas.microsoft.com/office/drawing/2014/main" id="{29874EA5-8ACF-4151-AB5B-B424023F2AEB}"/>
              </a:ext>
            </a:extLst>
          </p:cNvPr>
          <p:cNvSpPr/>
          <p:nvPr/>
        </p:nvSpPr>
        <p:spPr>
          <a:xfrm>
            <a:off x="6515256" y="5033220"/>
            <a:ext cx="2380034" cy="1600438"/>
          </a:xfrm>
          <a:prstGeom prst="rect">
            <a:avLst/>
          </a:prstGeom>
        </p:spPr>
        <p:txBody>
          <a:bodyPr wrap="square">
            <a:spAutoFit/>
          </a:bodyPr>
          <a:lstStyle/>
          <a:p>
            <a:r>
              <a:rPr lang="zh-CN" altLang="en-US" sz="1400" b="1" dirty="0">
                <a:solidFill>
                  <a:schemeClr val="accent2">
                    <a:lumMod val="75000"/>
                  </a:schemeClr>
                </a:solidFill>
                <a:latin typeface="微软雅黑" panose="020B0503020204020204" pitchFamily="34" charset="-122"/>
                <a:ea typeface="微软雅黑" panose="020B0503020204020204" pitchFamily="34" charset="-122"/>
              </a:rPr>
              <a:t>     在</a:t>
            </a:r>
            <a:r>
              <a:rPr lang="zh-CN" altLang="en-US" sz="1400" b="1" dirty="0">
                <a:solidFill>
                  <a:srgbClr val="FF0000"/>
                </a:solidFill>
                <a:latin typeface="微软雅黑" panose="020B0503020204020204" pitchFamily="34" charset="-122"/>
                <a:ea typeface="微软雅黑" panose="020B0503020204020204" pitchFamily="34" charset="-122"/>
              </a:rPr>
              <a:t>“四美”</a:t>
            </a:r>
            <a:r>
              <a:rPr lang="zh-CN" altLang="en-US" sz="1400" b="1" dirty="0">
                <a:solidFill>
                  <a:schemeClr val="accent2">
                    <a:lumMod val="75000"/>
                  </a:schemeClr>
                </a:solidFill>
                <a:latin typeface="微软雅黑" panose="020B0503020204020204" pitchFamily="34" charset="-122"/>
                <a:ea typeface="微软雅黑" panose="020B0503020204020204" pitchFamily="34" charset="-122"/>
              </a:rPr>
              <a:t>文化引领下，全院师生形成强大凝聚力，不断提升学院归属感，充分实现自我价值。</a:t>
            </a:r>
            <a:endParaRPr lang="en-US" altLang="zh-CN" sz="1400" b="1" dirty="0">
              <a:solidFill>
                <a:schemeClr val="accent2">
                  <a:lumMod val="75000"/>
                </a:schemeClr>
              </a:solidFill>
              <a:latin typeface="微软雅黑" panose="020B0503020204020204" pitchFamily="34" charset="-122"/>
              <a:ea typeface="微软雅黑" panose="020B0503020204020204" pitchFamily="34" charset="-122"/>
            </a:endParaRPr>
          </a:p>
          <a:p>
            <a:r>
              <a:rPr lang="zh-CN" altLang="en-US" sz="1400" b="1" dirty="0">
                <a:solidFill>
                  <a:schemeClr val="accent2">
                    <a:lumMod val="75000"/>
                  </a:schemeClr>
                </a:solidFill>
                <a:latin typeface="微软雅黑" panose="020B0503020204020204" pitchFamily="34" charset="-122"/>
                <a:ea typeface="微软雅黑" panose="020B0503020204020204" pitchFamily="34" charset="-122"/>
              </a:rPr>
              <a:t>     材料学院</a:t>
            </a:r>
            <a:r>
              <a:rPr lang="zh-CN" altLang="zh-CN" sz="1400" b="1" dirty="0">
                <a:solidFill>
                  <a:schemeClr val="accent2">
                    <a:lumMod val="75000"/>
                  </a:schemeClr>
                </a:solidFill>
                <a:latin typeface="微软雅黑" panose="020B0503020204020204" pitchFamily="34" charset="-122"/>
                <a:ea typeface="微软雅黑" panose="020B0503020204020204" pitchFamily="34" charset="-122"/>
              </a:rPr>
              <a:t>连续四届被评为上海大学</a:t>
            </a:r>
            <a:r>
              <a:rPr lang="zh-CN" altLang="en-US" sz="1400" b="1" dirty="0">
                <a:solidFill>
                  <a:schemeClr val="accent2">
                    <a:lumMod val="75000"/>
                  </a:schemeClr>
                </a:solidFill>
                <a:latin typeface="微软雅黑" panose="020B0503020204020204" pitchFamily="34" charset="-122"/>
                <a:ea typeface="微软雅黑" panose="020B0503020204020204" pitchFamily="34" charset="-122"/>
              </a:rPr>
              <a:t>“</a:t>
            </a:r>
            <a:r>
              <a:rPr lang="zh-CN" altLang="zh-CN" sz="1400" b="1" dirty="0">
                <a:solidFill>
                  <a:srgbClr val="FF0000"/>
                </a:solidFill>
                <a:latin typeface="微软雅黑" panose="020B0503020204020204" pitchFamily="34" charset="-122"/>
                <a:ea typeface="微软雅黑" panose="020B0503020204020204" pitchFamily="34" charset="-122"/>
              </a:rPr>
              <a:t>文明标兵示范单位</a:t>
            </a:r>
            <a:r>
              <a:rPr lang="zh-CN" altLang="en-US" sz="1400" b="1" dirty="0">
                <a:solidFill>
                  <a:srgbClr val="FF0000"/>
                </a:solidFill>
                <a:latin typeface="微软雅黑" panose="020B0503020204020204" pitchFamily="34" charset="-122"/>
                <a:ea typeface="微软雅黑" panose="020B0503020204020204" pitchFamily="34" charset="-122"/>
              </a:rPr>
              <a:t>”。</a:t>
            </a:r>
            <a:endParaRPr lang="zh-CN" altLang="zh-CN" sz="1400" b="1" dirty="0">
              <a:solidFill>
                <a:srgbClr val="FF0000"/>
              </a:solidFill>
              <a:latin typeface="微软雅黑" panose="020B0503020204020204" pitchFamily="34" charset="-122"/>
              <a:ea typeface="微软雅黑" panose="020B0503020204020204" pitchFamily="34" charset="-122"/>
            </a:endParaRPr>
          </a:p>
        </p:txBody>
      </p:sp>
      <p:pic>
        <p:nvPicPr>
          <p:cNvPr id="84" name="图片 83">
            <a:extLst>
              <a:ext uri="{FF2B5EF4-FFF2-40B4-BE49-F238E27FC236}">
                <a16:creationId xmlns="" xmlns:a16="http://schemas.microsoft.com/office/drawing/2014/main" id="{451A21AC-BA3A-4B89-9282-ECADED35D8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extLst>
      <p:ext uri="{BB962C8B-B14F-4D97-AF65-F5344CB8AC3E}">
        <p14:creationId xmlns:p14="http://schemas.microsoft.com/office/powerpoint/2010/main" val="213987915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reeform 5">
            <a:extLst>
              <a:ext uri="{FF2B5EF4-FFF2-40B4-BE49-F238E27FC236}">
                <a16:creationId xmlns="" xmlns:a16="http://schemas.microsoft.com/office/drawing/2014/main" id="{A9ACBDE9-FE24-458F-A268-ED40F7676C6B}"/>
              </a:ext>
            </a:extLst>
          </p:cNvPr>
          <p:cNvSpPr/>
          <p:nvPr/>
        </p:nvSpPr>
        <p:spPr bwMode="auto">
          <a:xfrm>
            <a:off x="6327613" y="3770188"/>
            <a:ext cx="1194508" cy="108012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2" name="标题 1">
            <a:extLst>
              <a:ext uri="{FF2B5EF4-FFF2-40B4-BE49-F238E27FC236}">
                <a16:creationId xmlns="" xmlns:a16="http://schemas.microsoft.com/office/drawing/2014/main" id="{5C37BCA6-11EF-4D97-85CC-FBA179A774C9}"/>
              </a:ext>
            </a:extLst>
          </p:cNvPr>
          <p:cNvSpPr>
            <a:spLocks noGrp="1"/>
          </p:cNvSpPr>
          <p:nvPr>
            <p:ph type="title"/>
          </p:nvPr>
        </p:nvSpPr>
        <p:spPr>
          <a:xfrm>
            <a:off x="457200" y="-387424"/>
            <a:ext cx="8229600" cy="1512168"/>
          </a:xfrm>
        </p:spPr>
        <p:txBody>
          <a:bodyPr/>
          <a:lstStyle/>
          <a:p>
            <a:r>
              <a:rPr lang="zh-CN" altLang="en-US" b="1" dirty="0">
                <a:solidFill>
                  <a:schemeClr val="bg1"/>
                </a:solidFill>
                <a:latin typeface="黑体" panose="02010609060101010101" pitchFamily="49" charset="-122"/>
                <a:ea typeface="黑体" panose="02010609060101010101" pitchFamily="49" charset="-122"/>
              </a:rPr>
              <a:t>发展战略</a:t>
            </a:r>
          </a:p>
        </p:txBody>
      </p:sp>
      <p:sp>
        <p:nvSpPr>
          <p:cNvPr id="3" name="内容占位符 2">
            <a:extLst>
              <a:ext uri="{FF2B5EF4-FFF2-40B4-BE49-F238E27FC236}">
                <a16:creationId xmlns="" xmlns:a16="http://schemas.microsoft.com/office/drawing/2014/main" id="{B0E8D723-4B91-4AA3-B398-DB9427041C8E}"/>
              </a:ext>
            </a:extLst>
          </p:cNvPr>
          <p:cNvSpPr>
            <a:spLocks noGrp="1"/>
          </p:cNvSpPr>
          <p:nvPr>
            <p:ph idx="1"/>
          </p:nvPr>
        </p:nvSpPr>
        <p:spPr/>
        <p:txBody>
          <a:bodyPr/>
          <a:lstStyle/>
          <a:p>
            <a:pPr marL="0" indent="0">
              <a:buNone/>
            </a:pPr>
            <a:endParaRPr lang="en-US" altLang="zh-CN" dirty="0"/>
          </a:p>
          <a:p>
            <a:pPr marL="0" indent="0">
              <a:buNone/>
            </a:pPr>
            <a:endParaRPr lang="en-US" altLang="zh-CN" dirty="0"/>
          </a:p>
        </p:txBody>
      </p:sp>
      <p:grpSp>
        <p:nvGrpSpPr>
          <p:cNvPr id="7" name="组合 6">
            <a:extLst>
              <a:ext uri="{FF2B5EF4-FFF2-40B4-BE49-F238E27FC236}">
                <a16:creationId xmlns="" xmlns:a16="http://schemas.microsoft.com/office/drawing/2014/main" id="{C660A90F-2FFF-4F79-9971-88E9B85D23B9}"/>
              </a:ext>
            </a:extLst>
          </p:cNvPr>
          <p:cNvGrpSpPr/>
          <p:nvPr/>
        </p:nvGrpSpPr>
        <p:grpSpPr>
          <a:xfrm>
            <a:off x="611560" y="1270668"/>
            <a:ext cx="7734039" cy="2477248"/>
            <a:chOff x="861492" y="1203598"/>
            <a:chExt cx="7423010" cy="1932429"/>
          </a:xfrm>
        </p:grpSpPr>
        <p:sp>
          <p:nvSpPr>
            <p:cNvPr id="8" name="TextBox 3">
              <a:extLst>
                <a:ext uri="{FF2B5EF4-FFF2-40B4-BE49-F238E27FC236}">
                  <a16:creationId xmlns="" xmlns:a16="http://schemas.microsoft.com/office/drawing/2014/main" id="{6FF78A8C-4315-4C71-BC51-1FE75195F4DE}"/>
                </a:ext>
              </a:extLst>
            </p:cNvPr>
            <p:cNvSpPr txBox="1"/>
            <p:nvPr/>
          </p:nvSpPr>
          <p:spPr>
            <a:xfrm>
              <a:off x="1149524" y="1347614"/>
              <a:ext cx="6797851" cy="1620591"/>
            </a:xfrm>
            <a:prstGeom prst="rect">
              <a:avLst/>
            </a:prstGeom>
            <a:noFill/>
          </p:spPr>
          <p:txBody>
            <a:bodyPr wrap="square" lIns="0" tIns="0" rIns="0" bIns="0" rtlCol="0">
              <a:spAutoFit/>
            </a:bodyPr>
            <a:lstStyle/>
            <a:p>
              <a:pPr algn="just">
                <a:lnSpc>
                  <a:spcPct val="15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        瞄准</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国家创新驱动发展战略和长三角地区经济社会发展</a:t>
              </a:r>
              <a:r>
                <a:rPr lang="zh-CN" altLang="en-US" b="1" dirty="0">
                  <a:solidFill>
                    <a:srgbClr val="FF0000"/>
                  </a:solidFill>
                  <a:latin typeface="微软雅黑" panose="020B0503020204020204" pitchFamily="34" charset="-122"/>
                  <a:ea typeface="微软雅黑" panose="020B0503020204020204" pitchFamily="34" charset="-122"/>
                </a:rPr>
                <a:t>重大需求</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，以培养全面发展与材料方向</a:t>
              </a:r>
              <a:r>
                <a:rPr lang="zh-CN" altLang="en-US" b="1" dirty="0">
                  <a:solidFill>
                    <a:srgbClr val="FF0000"/>
                  </a:solidFill>
                  <a:latin typeface="微软雅黑" panose="020B0503020204020204" pitchFamily="34" charset="-122"/>
                  <a:ea typeface="微软雅黑" panose="020B0503020204020204" pitchFamily="34" charset="-122"/>
                </a:rPr>
                <a:t>创新创业人才</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为根本出发点，以建设</a:t>
              </a:r>
              <a:r>
                <a:rPr lang="zh-CN" altLang="en-US" b="1" dirty="0">
                  <a:solidFill>
                    <a:srgbClr val="FF0000"/>
                  </a:solidFill>
                  <a:latin typeface="微软雅黑" panose="020B0503020204020204" pitchFamily="34" charset="-122"/>
                  <a:ea typeface="微软雅黑" panose="020B0503020204020204" pitchFamily="34" charset="-122"/>
                </a:rPr>
                <a:t>服务上海和周边地区</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发展战略的一流材料学科和冶金学科为龙头，以建设高水平多元化</a:t>
              </a:r>
              <a:r>
                <a:rPr lang="zh-CN" altLang="en-US" b="1" dirty="0">
                  <a:solidFill>
                    <a:srgbClr val="FF0000"/>
                  </a:solidFill>
                  <a:latin typeface="微软雅黑" panose="020B0503020204020204" pitchFamily="34" charset="-122"/>
                  <a:ea typeface="微软雅黑" panose="020B0503020204020204" pitchFamily="34" charset="-122"/>
                </a:rPr>
                <a:t>师资队伍</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为核心，以完善学院发展</a:t>
              </a:r>
              <a:r>
                <a:rPr lang="zh-CN" altLang="en-US" b="1" dirty="0">
                  <a:solidFill>
                    <a:srgbClr val="FF0000"/>
                  </a:solidFill>
                  <a:latin typeface="微软雅黑" panose="020B0503020204020204" pitchFamily="34" charset="-122"/>
                  <a:ea typeface="微软雅黑" panose="020B0503020204020204" pitchFamily="34" charset="-122"/>
                </a:rPr>
                <a:t>机制体制</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建设为保障，建设</a:t>
              </a:r>
              <a:r>
                <a:rPr lang="zh-CN" altLang="en-US" b="1" dirty="0">
                  <a:solidFill>
                    <a:srgbClr val="FF0000"/>
                  </a:solidFill>
                  <a:latin typeface="微软雅黑" panose="020B0503020204020204" pitchFamily="34" charset="-122"/>
                  <a:ea typeface="微软雅黑" panose="020B0503020204020204" pitchFamily="34" charset="-122"/>
                </a:rPr>
                <a:t>国际一流特色鲜明</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的研究型学院。</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矩形 93">
              <a:extLst>
                <a:ext uri="{FF2B5EF4-FFF2-40B4-BE49-F238E27FC236}">
                  <a16:creationId xmlns="" xmlns:a16="http://schemas.microsoft.com/office/drawing/2014/main" id="{7BC09963-A305-45C3-9F81-CD9AF36D7A32}"/>
                </a:ext>
              </a:extLst>
            </p:cNvPr>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3">
              <a:extLst>
                <a:ext uri="{FF2B5EF4-FFF2-40B4-BE49-F238E27FC236}">
                  <a16:creationId xmlns="" xmlns:a16="http://schemas.microsoft.com/office/drawing/2014/main" id="{AEA93129-C349-42D4-8182-953E2F07B569}"/>
                </a:ext>
              </a:extLst>
            </p:cNvPr>
            <p:cNvSpPr/>
            <p:nvPr/>
          </p:nvSpPr>
          <p:spPr>
            <a:xfrm rot="10800000">
              <a:off x="7996470" y="2847994"/>
              <a:ext cx="288032" cy="2880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Freeform 5">
            <a:extLst>
              <a:ext uri="{FF2B5EF4-FFF2-40B4-BE49-F238E27FC236}">
                <a16:creationId xmlns="" xmlns:a16="http://schemas.microsoft.com/office/drawing/2014/main" id="{56D4151B-60F5-4921-AEF4-B402A6740B25}"/>
              </a:ext>
            </a:extLst>
          </p:cNvPr>
          <p:cNvSpPr/>
          <p:nvPr/>
        </p:nvSpPr>
        <p:spPr bwMode="auto">
          <a:xfrm>
            <a:off x="3139509" y="3792462"/>
            <a:ext cx="1194508" cy="108012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73" name="TextBox 7">
            <a:extLst>
              <a:ext uri="{FF2B5EF4-FFF2-40B4-BE49-F238E27FC236}">
                <a16:creationId xmlns="" xmlns:a16="http://schemas.microsoft.com/office/drawing/2014/main" id="{C5F696E2-EFF9-4B68-A603-E42061569E1A}"/>
              </a:ext>
            </a:extLst>
          </p:cNvPr>
          <p:cNvSpPr txBox="1"/>
          <p:nvPr/>
        </p:nvSpPr>
        <p:spPr>
          <a:xfrm>
            <a:off x="3325993" y="4092642"/>
            <a:ext cx="788508" cy="43521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科学</a:t>
            </a:r>
            <a:endParaRPr lang="en-US" altLang="zh-CN" sz="1800" b="1" dirty="0"/>
          </a:p>
          <a:p>
            <a:pPr algn="ctr"/>
            <a:r>
              <a:rPr lang="zh-CN" altLang="en-US" sz="1800" b="1" dirty="0"/>
              <a:t>研究</a:t>
            </a:r>
          </a:p>
        </p:txBody>
      </p:sp>
      <p:sp>
        <p:nvSpPr>
          <p:cNvPr id="74" name="Freeform 5">
            <a:extLst>
              <a:ext uri="{FF2B5EF4-FFF2-40B4-BE49-F238E27FC236}">
                <a16:creationId xmlns="" xmlns:a16="http://schemas.microsoft.com/office/drawing/2014/main" id="{7100595C-274A-4D0E-ADB5-A566FB29F4DE}"/>
              </a:ext>
            </a:extLst>
          </p:cNvPr>
          <p:cNvSpPr/>
          <p:nvPr/>
        </p:nvSpPr>
        <p:spPr bwMode="auto">
          <a:xfrm>
            <a:off x="1545457" y="3792464"/>
            <a:ext cx="1194508" cy="10578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75" name="Freeform 5">
            <a:extLst>
              <a:ext uri="{FF2B5EF4-FFF2-40B4-BE49-F238E27FC236}">
                <a16:creationId xmlns="" xmlns:a16="http://schemas.microsoft.com/office/drawing/2014/main" id="{D69950D1-3365-4515-ABFE-57410F36CADE}"/>
              </a:ext>
            </a:extLst>
          </p:cNvPr>
          <p:cNvSpPr/>
          <p:nvPr/>
        </p:nvSpPr>
        <p:spPr bwMode="auto">
          <a:xfrm>
            <a:off x="4733561" y="3792463"/>
            <a:ext cx="1194508" cy="108011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76" name="TextBox 11">
            <a:extLst>
              <a:ext uri="{FF2B5EF4-FFF2-40B4-BE49-F238E27FC236}">
                <a16:creationId xmlns="" xmlns:a16="http://schemas.microsoft.com/office/drawing/2014/main" id="{8DD68C59-66DD-45DE-AA98-DFD76B0F673D}"/>
              </a:ext>
            </a:extLst>
          </p:cNvPr>
          <p:cNvSpPr txBox="1"/>
          <p:nvPr/>
        </p:nvSpPr>
        <p:spPr>
          <a:xfrm>
            <a:off x="1748457" y="4092642"/>
            <a:ext cx="788508" cy="43521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人才</a:t>
            </a:r>
            <a:endParaRPr lang="en-US" altLang="zh-CN" sz="1800" b="1" dirty="0"/>
          </a:p>
          <a:p>
            <a:pPr algn="ctr"/>
            <a:r>
              <a:rPr lang="zh-CN" altLang="en-US" sz="1800" b="1" dirty="0"/>
              <a:t>培养</a:t>
            </a:r>
          </a:p>
        </p:txBody>
      </p:sp>
      <p:sp>
        <p:nvSpPr>
          <p:cNvPr id="77" name="TextBox 12">
            <a:extLst>
              <a:ext uri="{FF2B5EF4-FFF2-40B4-BE49-F238E27FC236}">
                <a16:creationId xmlns="" xmlns:a16="http://schemas.microsoft.com/office/drawing/2014/main" id="{44137912-A13C-4BAE-8A25-F1BF3D850540}"/>
              </a:ext>
            </a:extLst>
          </p:cNvPr>
          <p:cNvSpPr txBox="1"/>
          <p:nvPr/>
        </p:nvSpPr>
        <p:spPr>
          <a:xfrm>
            <a:off x="4936561" y="4092642"/>
            <a:ext cx="788508" cy="43521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国际</a:t>
            </a:r>
            <a:endParaRPr lang="en-US" altLang="zh-CN" sz="1800" b="1" dirty="0"/>
          </a:p>
          <a:p>
            <a:pPr algn="ctr"/>
            <a:r>
              <a:rPr lang="zh-CN" altLang="en-US" sz="1800" b="1" dirty="0"/>
              <a:t>交流</a:t>
            </a:r>
          </a:p>
        </p:txBody>
      </p:sp>
      <p:sp>
        <p:nvSpPr>
          <p:cNvPr id="78" name="TextBox 13">
            <a:extLst>
              <a:ext uri="{FF2B5EF4-FFF2-40B4-BE49-F238E27FC236}">
                <a16:creationId xmlns="" xmlns:a16="http://schemas.microsoft.com/office/drawing/2014/main" id="{C79CC38E-5523-4B12-B5BB-9428CBF7F24A}"/>
              </a:ext>
            </a:extLst>
          </p:cNvPr>
          <p:cNvSpPr txBox="1"/>
          <p:nvPr/>
        </p:nvSpPr>
        <p:spPr>
          <a:xfrm>
            <a:off x="6530613" y="4092642"/>
            <a:ext cx="788508" cy="43521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队伍</a:t>
            </a:r>
            <a:endParaRPr lang="en-US" altLang="zh-CN" sz="1800" b="1" dirty="0"/>
          </a:p>
          <a:p>
            <a:pPr algn="ctr"/>
            <a:r>
              <a:rPr lang="zh-CN" altLang="en-US" sz="1800" b="1" dirty="0"/>
              <a:t>建设</a:t>
            </a:r>
          </a:p>
        </p:txBody>
      </p:sp>
      <p:sp>
        <p:nvSpPr>
          <p:cNvPr id="79" name="TextBox 1">
            <a:extLst>
              <a:ext uri="{FF2B5EF4-FFF2-40B4-BE49-F238E27FC236}">
                <a16:creationId xmlns="" xmlns:a16="http://schemas.microsoft.com/office/drawing/2014/main" id="{42D3CBB3-6C4D-4DF2-A999-E86180BB8E86}"/>
              </a:ext>
            </a:extLst>
          </p:cNvPr>
          <p:cNvSpPr txBox="1"/>
          <p:nvPr/>
        </p:nvSpPr>
        <p:spPr>
          <a:xfrm>
            <a:off x="1115616" y="5033189"/>
            <a:ext cx="7166678"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改革发展</a:t>
            </a:r>
            <a:r>
              <a:rPr lang="zh-CN" altLang="en-US" b="1" dirty="0">
                <a:solidFill>
                  <a:srgbClr val="FF0000"/>
                </a:solidFill>
                <a:latin typeface="微软雅黑" panose="020B0503020204020204" pitchFamily="34" charset="-122"/>
                <a:ea typeface="微软雅黑" panose="020B0503020204020204" pitchFamily="34" charset="-122"/>
              </a:rPr>
              <a:t>排头兵</a:t>
            </a:r>
            <a:r>
              <a:rPr lang="zh-CN" altLang="en-US" dirty="0">
                <a:latin typeface="微软雅黑" panose="020B0503020204020204" pitchFamily="34" charset="-122"/>
                <a:ea typeface="微软雅黑" panose="020B0503020204020204" pitchFamily="34" charset="-122"/>
              </a:rPr>
              <a:t>，创新前进</a:t>
            </a:r>
            <a:r>
              <a:rPr lang="zh-CN" altLang="en-US" b="1" dirty="0">
                <a:solidFill>
                  <a:srgbClr val="FF0000"/>
                </a:solidFill>
                <a:latin typeface="微软雅黑" panose="020B0503020204020204" pitchFamily="34" charset="-122"/>
                <a:ea typeface="微软雅黑" panose="020B0503020204020204" pitchFamily="34" charset="-122"/>
              </a:rPr>
              <a:t>先行者</a:t>
            </a:r>
            <a:endParaRPr lang="en-US" altLang="zh-CN"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在上海大学</a:t>
            </a:r>
            <a:r>
              <a:rPr lang="zh-CN" altLang="en-US" b="1" dirty="0">
                <a:solidFill>
                  <a:srgbClr val="FF0000"/>
                </a:solidFill>
                <a:latin typeface="微软雅黑" panose="020B0503020204020204" pitchFamily="34" charset="-122"/>
                <a:ea typeface="微软雅黑" panose="020B0503020204020204" pitchFamily="34" charset="-122"/>
              </a:rPr>
              <a:t>最具优势的学科中培养最具特色的学生</a:t>
            </a:r>
            <a:r>
              <a:rPr lang="zh-CN" altLang="en-US" b="1" dirty="0">
                <a:latin typeface="微软雅黑" panose="020B0503020204020204" pitchFamily="34" charset="-122"/>
                <a:ea typeface="微软雅黑" panose="020B0503020204020204" pitchFamily="34" charset="-122"/>
              </a:rPr>
              <a:t>！</a:t>
            </a:r>
          </a:p>
        </p:txBody>
      </p:sp>
      <p:pic>
        <p:nvPicPr>
          <p:cNvPr id="81" name="图片 80">
            <a:extLst>
              <a:ext uri="{FF2B5EF4-FFF2-40B4-BE49-F238E27FC236}">
                <a16:creationId xmlns="" xmlns:a16="http://schemas.microsoft.com/office/drawing/2014/main" id="{34FA9F3F-4C27-478A-98AD-EB5E43C77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extLst>
      <p:ext uri="{BB962C8B-B14F-4D97-AF65-F5344CB8AC3E}">
        <p14:creationId xmlns:p14="http://schemas.microsoft.com/office/powerpoint/2010/main" val="192028552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图片 1" descr="上海大学副本.jpg"/>
          <p:cNvPicPr>
            <a:picLocks noChangeAspect="1"/>
          </p:cNvPicPr>
          <p:nvPr/>
        </p:nvPicPr>
        <p:blipFill>
          <a:blip r:embed="rId3"/>
          <a:srcRect t="12167" b="3590"/>
          <a:stretch>
            <a:fillRect/>
          </a:stretch>
        </p:blipFill>
        <p:spPr bwMode="auto">
          <a:xfrm>
            <a:off x="1589" y="836296"/>
            <a:ext cx="9223375" cy="6021704"/>
          </a:xfrm>
          <a:prstGeom prst="rect">
            <a:avLst/>
          </a:prstGeom>
          <a:noFill/>
          <a:ln w="9525">
            <a:noFill/>
            <a:miter lim="800000"/>
            <a:headEnd/>
            <a:tailEnd/>
          </a:ln>
        </p:spPr>
      </p:pic>
      <p:sp>
        <p:nvSpPr>
          <p:cNvPr id="58371" name="TextBox 2"/>
          <p:cNvSpPr txBox="1">
            <a:spLocks noChangeArrowheads="1"/>
          </p:cNvSpPr>
          <p:nvPr/>
        </p:nvSpPr>
        <p:spPr bwMode="auto">
          <a:xfrm>
            <a:off x="1285875" y="2228850"/>
            <a:ext cx="6643688" cy="1754326"/>
          </a:xfrm>
          <a:prstGeom prst="rect">
            <a:avLst/>
          </a:prstGeom>
          <a:noFill/>
          <a:ln w="9525">
            <a:noFill/>
            <a:miter lim="800000"/>
            <a:headEnd/>
            <a:tailEnd/>
          </a:ln>
        </p:spPr>
        <p:txBody>
          <a:bodyPr>
            <a:spAutoFit/>
          </a:bodyPr>
          <a:lstStyle/>
          <a:p>
            <a:pPr algn="ctr"/>
            <a:r>
              <a:rPr lang="zh-CN" altLang="en-US" sz="5400" b="1" dirty="0">
                <a:solidFill>
                  <a:srgbClr val="FF0000"/>
                </a:solidFill>
                <a:latin typeface="楷体" pitchFamily="49" charset="-122"/>
                <a:ea typeface="楷体" pitchFamily="49" charset="-122"/>
              </a:rPr>
              <a:t>上海大学材料学院</a:t>
            </a:r>
            <a:endParaRPr lang="en-US" altLang="zh-CN" sz="5400" b="1" dirty="0">
              <a:solidFill>
                <a:srgbClr val="FF0000"/>
              </a:solidFill>
              <a:latin typeface="楷体" pitchFamily="49" charset="-122"/>
              <a:ea typeface="楷体" pitchFamily="49" charset="-122"/>
            </a:endParaRPr>
          </a:p>
          <a:p>
            <a:pPr algn="ctr"/>
            <a:r>
              <a:rPr lang="zh-CN" altLang="en-US" sz="5400" b="1" dirty="0">
                <a:solidFill>
                  <a:srgbClr val="FF0000"/>
                </a:solidFill>
                <a:latin typeface="楷体" pitchFamily="49" charset="-122"/>
                <a:ea typeface="楷体" pitchFamily="49" charset="-122"/>
              </a:rPr>
              <a:t>欢迎你的加入！</a:t>
            </a:r>
          </a:p>
        </p:txBody>
      </p:sp>
      <p:pic>
        <p:nvPicPr>
          <p:cNvPr id="4" name="图片 3">
            <a:extLst>
              <a:ext uri="{FF2B5EF4-FFF2-40B4-BE49-F238E27FC236}">
                <a16:creationId xmlns="" xmlns:a16="http://schemas.microsoft.com/office/drawing/2014/main" id="{5CE480A7-1168-4A41-A220-B79FF78E13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971600" y="0"/>
            <a:ext cx="7273877" cy="769441"/>
          </a:xfrm>
          <a:prstGeom prst="rect">
            <a:avLst/>
          </a:prstGeom>
          <a:noFill/>
          <a:ln w="9525">
            <a:noFill/>
            <a:miter lim="800000"/>
            <a:headEnd/>
            <a:tailEnd/>
          </a:ln>
        </p:spPr>
        <p:txBody>
          <a:bodyPr wrap="square">
            <a:spAutoFit/>
          </a:bodyPr>
          <a:lstStyle/>
          <a:p>
            <a:pPr algn="ctr" eaLnBrk="1" hangingPunct="1"/>
            <a:r>
              <a:rPr lang="zh-CN" altLang="en-US" sz="4400" b="1" dirty="0">
                <a:solidFill>
                  <a:schemeClr val="bg1"/>
                </a:solidFill>
                <a:latin typeface="黑体" panose="02010609060101010101" pitchFamily="49" charset="-122"/>
                <a:ea typeface="黑体" panose="02010609060101010101" pitchFamily="49" charset="-122"/>
                <a:sym typeface="Arial" pitchFamily="34" charset="0"/>
              </a:rPr>
              <a:t>历史沿革</a:t>
            </a:r>
          </a:p>
        </p:txBody>
      </p:sp>
      <p:sp>
        <p:nvSpPr>
          <p:cNvPr id="25603" name="TextBox 1"/>
          <p:cNvSpPr txBox="1">
            <a:spLocks noChangeArrowheads="1"/>
          </p:cNvSpPr>
          <p:nvPr/>
        </p:nvSpPr>
        <p:spPr bwMode="auto">
          <a:xfrm>
            <a:off x="2295526" y="6183630"/>
            <a:ext cx="4467225" cy="369332"/>
          </a:xfrm>
          <a:prstGeom prst="rect">
            <a:avLst/>
          </a:prstGeom>
          <a:noFill/>
          <a:ln w="9525">
            <a:solidFill>
              <a:schemeClr val="accent1"/>
            </a:solidFill>
            <a:miter lim="800000"/>
            <a:headEnd/>
            <a:tailEnd/>
          </a:ln>
        </p:spPr>
        <p:txBody>
          <a:bodyPr>
            <a:spAutoFit/>
          </a:bodyPr>
          <a:lstStyle/>
          <a:p>
            <a:r>
              <a:rPr lang="en-US" altLang="zh-CN" b="1">
                <a:solidFill>
                  <a:srgbClr val="002060"/>
                </a:solidFill>
                <a:latin typeface="华文中宋" pitchFamily="2" charset="-122"/>
                <a:ea typeface="华文中宋" pitchFamily="2" charset="-122"/>
                <a:sym typeface="Arial" pitchFamily="34" charset="0"/>
              </a:rPr>
              <a:t>1999</a:t>
            </a:r>
            <a:r>
              <a:rPr lang="zh-CN" altLang="en-US" b="1">
                <a:solidFill>
                  <a:srgbClr val="002060"/>
                </a:solidFill>
                <a:latin typeface="华文中宋" pitchFamily="2" charset="-122"/>
                <a:ea typeface="华文中宋" pitchFamily="2" charset="-122"/>
                <a:sym typeface="Arial" pitchFamily="34" charset="0"/>
              </a:rPr>
              <a:t>年逐步整合形成大材料类专业学院</a:t>
            </a:r>
          </a:p>
        </p:txBody>
      </p:sp>
      <p:pic>
        <p:nvPicPr>
          <p:cNvPr id="5" name="图片 1"/>
          <p:cNvPicPr>
            <a:picLocks noChangeAspect="1"/>
          </p:cNvPicPr>
          <p:nvPr/>
        </p:nvPicPr>
        <p:blipFill>
          <a:blip r:embed="rId2"/>
          <a:srcRect/>
          <a:stretch>
            <a:fillRect/>
          </a:stretch>
        </p:blipFill>
        <p:spPr bwMode="auto">
          <a:xfrm>
            <a:off x="251520" y="838068"/>
            <a:ext cx="8606760" cy="5162700"/>
          </a:xfrm>
          <a:prstGeom prst="rect">
            <a:avLst/>
          </a:prstGeom>
          <a:noFill/>
          <a:ln w="9525">
            <a:noFill/>
            <a:miter lim="800000"/>
            <a:headEnd/>
            <a:tailEnd/>
          </a:ln>
        </p:spPr>
      </p:pic>
      <p:pic>
        <p:nvPicPr>
          <p:cNvPr id="6" name="图片 5">
            <a:extLst>
              <a:ext uri="{FF2B5EF4-FFF2-40B4-BE49-F238E27FC236}">
                <a16:creationId xmlns="" xmlns:a16="http://schemas.microsoft.com/office/drawing/2014/main" id="{3DC1DB22-C4D7-400C-BC6F-4267617B4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a:spLocks noChangeArrowheads="1"/>
          </p:cNvSpPr>
          <p:nvPr/>
        </p:nvSpPr>
        <p:spPr bwMode="auto">
          <a:xfrm>
            <a:off x="750984" y="0"/>
            <a:ext cx="8393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lvl="1" algn="ctr" eaLnBrk="0" fontAlgn="base" hangingPunct="0">
              <a:spcBef>
                <a:spcPct val="20000"/>
              </a:spcBef>
              <a:spcAft>
                <a:spcPct val="0"/>
              </a:spcAft>
            </a:pPr>
            <a:r>
              <a:rPr lang="zh-CN" altLang="en-US" sz="4400" b="1" dirty="0">
                <a:solidFill>
                  <a:srgbClr val="FFFFFF"/>
                </a:solidFill>
                <a:latin typeface="黑体" panose="02010609060101010101" pitchFamily="49" charset="-122"/>
                <a:ea typeface="黑体" panose="02010609060101010101" pitchFamily="49" charset="-122"/>
                <a:sym typeface="Arial" pitchFamily="34" charset="0"/>
              </a:rPr>
              <a:t>行政架构</a:t>
            </a:r>
          </a:p>
        </p:txBody>
      </p:sp>
      <p:pic>
        <p:nvPicPr>
          <p:cNvPr id="4" name="Picture 2" descr="C:\Users\a\Desktop\学院行政架构new1.emf"/>
          <p:cNvPicPr>
            <a:picLocks noChangeAspect="1" noChangeArrowheads="1"/>
          </p:cNvPicPr>
          <p:nvPr/>
        </p:nvPicPr>
        <p:blipFill>
          <a:blip r:embed="rId2"/>
          <a:srcRect/>
          <a:stretch>
            <a:fillRect/>
          </a:stretch>
        </p:blipFill>
        <p:spPr bwMode="auto">
          <a:xfrm>
            <a:off x="179512" y="1020855"/>
            <a:ext cx="8393016" cy="5051351"/>
          </a:xfrm>
          <a:prstGeom prst="rect">
            <a:avLst/>
          </a:prstGeom>
          <a:noFill/>
        </p:spPr>
      </p:pic>
      <p:pic>
        <p:nvPicPr>
          <p:cNvPr id="5" name="图片 4">
            <a:extLst>
              <a:ext uri="{FF2B5EF4-FFF2-40B4-BE49-F238E27FC236}">
                <a16:creationId xmlns="" xmlns:a16="http://schemas.microsoft.com/office/drawing/2014/main" id="{E983BACD-D5C8-4A13-8F71-B2050DA3B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extLst>
      <p:ext uri="{BB962C8B-B14F-4D97-AF65-F5344CB8AC3E}">
        <p14:creationId xmlns:p14="http://schemas.microsoft.com/office/powerpoint/2010/main" val="156458338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323528" y="97157"/>
            <a:ext cx="88204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base">
              <a:spcBef>
                <a:spcPct val="0"/>
              </a:spcBef>
              <a:spcAft>
                <a:spcPct val="0"/>
              </a:spcAft>
            </a:pPr>
            <a:r>
              <a:rPr lang="zh-CN" altLang="en-US" sz="4400" b="1" dirty="0" smtClean="0">
                <a:solidFill>
                  <a:srgbClr val="FFFFFF"/>
                </a:solidFill>
                <a:latin typeface="黑体" panose="02010609060101010101" pitchFamily="49" charset="-122"/>
                <a:ea typeface="黑体" panose="02010609060101010101" pitchFamily="49" charset="-122"/>
                <a:sym typeface="Arial" pitchFamily="34" charset="0"/>
              </a:rPr>
              <a:t>研究</a:t>
            </a:r>
            <a:r>
              <a:rPr lang="zh-CN" altLang="en-US" sz="4400" b="1" dirty="0">
                <a:solidFill>
                  <a:srgbClr val="FFFFFF"/>
                </a:solidFill>
                <a:latin typeface="黑体" panose="02010609060101010101" pitchFamily="49" charset="-122"/>
                <a:ea typeface="黑体" panose="02010609060101010101" pitchFamily="49" charset="-122"/>
                <a:sym typeface="Arial" pitchFamily="34" charset="0"/>
              </a:rPr>
              <a:t>生</a:t>
            </a:r>
            <a:r>
              <a:rPr lang="zh-CN" altLang="en-US" sz="4400" b="1" dirty="0" smtClean="0">
                <a:solidFill>
                  <a:srgbClr val="FFFFFF"/>
                </a:solidFill>
                <a:latin typeface="黑体" panose="02010609060101010101" pitchFamily="49" charset="-122"/>
                <a:ea typeface="黑体" panose="02010609060101010101" pitchFamily="49" charset="-122"/>
                <a:sym typeface="Arial" pitchFamily="34" charset="0"/>
              </a:rPr>
              <a:t>专业</a:t>
            </a:r>
            <a:r>
              <a:rPr lang="zh-CN" altLang="en-US" sz="4400" b="1" dirty="0">
                <a:solidFill>
                  <a:srgbClr val="FFFFFF"/>
                </a:solidFill>
                <a:latin typeface="黑体" panose="02010609060101010101" pitchFamily="49" charset="-122"/>
                <a:ea typeface="黑体" panose="02010609060101010101" pitchFamily="49" charset="-122"/>
                <a:sym typeface="Arial" pitchFamily="34" charset="0"/>
              </a:rPr>
              <a:t>设置</a:t>
            </a:r>
          </a:p>
        </p:txBody>
      </p:sp>
      <p:sp>
        <p:nvSpPr>
          <p:cNvPr id="5" name="TextBox 1"/>
          <p:cNvSpPr txBox="1">
            <a:spLocks noChangeArrowheads="1"/>
          </p:cNvSpPr>
          <p:nvPr/>
        </p:nvSpPr>
        <p:spPr bwMode="auto">
          <a:xfrm>
            <a:off x="573358" y="1700808"/>
            <a:ext cx="8140700" cy="35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宋体" pitchFamily="2" charset="-122"/>
                <a:sym typeface="Arial" charset="0"/>
              </a:defRPr>
            </a:lvl1pPr>
            <a:lvl2pPr marL="742950" indent="-285750">
              <a:spcBef>
                <a:spcPct val="20000"/>
              </a:spcBef>
              <a:buChar char="–"/>
              <a:defRPr sz="2800">
                <a:solidFill>
                  <a:schemeClr val="tx1"/>
                </a:solidFill>
                <a:latin typeface="Arial" charset="0"/>
                <a:ea typeface="宋体" pitchFamily="2" charset="-122"/>
                <a:sym typeface="Arial" charset="0"/>
              </a:defRPr>
            </a:lvl2pPr>
            <a:lvl3pPr marL="1143000" indent="-228600">
              <a:spcBef>
                <a:spcPct val="20000"/>
              </a:spcBef>
              <a:buChar char="•"/>
              <a:defRPr sz="2400">
                <a:solidFill>
                  <a:schemeClr val="tx1"/>
                </a:solidFill>
                <a:latin typeface="Arial" charset="0"/>
                <a:ea typeface="宋体" pitchFamily="2" charset="-122"/>
                <a:sym typeface="Arial" charset="0"/>
              </a:defRPr>
            </a:lvl3pPr>
            <a:lvl4pPr marL="1600200" indent="-228600">
              <a:spcBef>
                <a:spcPct val="20000"/>
              </a:spcBef>
              <a:buChar char="–"/>
              <a:defRPr sz="2000">
                <a:solidFill>
                  <a:schemeClr val="tx1"/>
                </a:solidFill>
                <a:latin typeface="Arial" charset="0"/>
                <a:ea typeface="宋体" pitchFamily="2" charset="-122"/>
                <a:sym typeface="Arial" charset="0"/>
              </a:defRPr>
            </a:lvl4pPr>
            <a:lvl5pPr marL="2057400" indent="-228600">
              <a:spcBef>
                <a:spcPct val="20000"/>
              </a:spcBef>
              <a:buChar char="»"/>
              <a:defRPr sz="2000">
                <a:solidFill>
                  <a:schemeClr val="tx1"/>
                </a:solidFill>
                <a:latin typeface="Arial" charset="0"/>
                <a:ea typeface="宋体" pitchFamily="2" charset="-122"/>
                <a:sym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宋体" pitchFamily="2" charset="-122"/>
                <a:sym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宋体" pitchFamily="2" charset="-122"/>
                <a:sym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宋体" pitchFamily="2" charset="-122"/>
                <a:sym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宋体" pitchFamily="2" charset="-122"/>
                <a:sym typeface="Arial" charset="0"/>
              </a:defRPr>
            </a:lvl9pPr>
          </a:lstStyle>
          <a:p>
            <a:pPr eaLnBrk="0" fontAlgn="base" hangingPunct="0">
              <a:spcBef>
                <a:spcPts val="0"/>
              </a:spcBef>
              <a:spcAft>
                <a:spcPct val="0"/>
              </a:spcAft>
              <a:buFontTx/>
              <a:buNone/>
              <a:defRPr/>
            </a:pPr>
            <a:r>
              <a:rPr lang="zh-CN" altLang="en-US" sz="1800" b="1" dirty="0" smtClean="0">
                <a:solidFill>
                  <a:srgbClr val="C00000"/>
                </a:solidFill>
                <a:latin typeface="黑体" pitchFamily="49" charset="-122"/>
                <a:ea typeface="黑体" pitchFamily="49" charset="-122"/>
              </a:rPr>
              <a:t>学术型</a:t>
            </a:r>
            <a:r>
              <a:rPr lang="zh-CN" altLang="en-US" sz="1800" b="1" dirty="0">
                <a:solidFill>
                  <a:srgbClr val="C00000"/>
                </a:solidFill>
                <a:latin typeface="黑体" pitchFamily="49" charset="-122"/>
                <a:ea typeface="黑体" pitchFamily="49" charset="-122"/>
              </a:rPr>
              <a:t>硕士学位授权点</a:t>
            </a:r>
            <a:r>
              <a:rPr lang="zh-CN" altLang="en-US" sz="1800" dirty="0">
                <a:solidFill>
                  <a:srgbClr val="C00000"/>
                </a:solidFill>
                <a:latin typeface="黑体" pitchFamily="49" charset="-122"/>
                <a:ea typeface="黑体" pitchFamily="49" charset="-122"/>
              </a:rPr>
              <a:t>（</a:t>
            </a:r>
            <a:r>
              <a:rPr lang="en-US" altLang="zh-CN" sz="1800" dirty="0">
                <a:solidFill>
                  <a:srgbClr val="C00000"/>
                </a:solidFill>
                <a:latin typeface="黑体" pitchFamily="49" charset="-122"/>
                <a:ea typeface="黑体" pitchFamily="49" charset="-122"/>
              </a:rPr>
              <a:t>7</a:t>
            </a:r>
            <a:r>
              <a:rPr lang="zh-CN" altLang="en-US" sz="1800" dirty="0">
                <a:solidFill>
                  <a:srgbClr val="C00000"/>
                </a:solidFill>
                <a:latin typeface="黑体" pitchFamily="49" charset="-122"/>
                <a:ea typeface="黑体" pitchFamily="49" charset="-122"/>
              </a:rPr>
              <a:t>个）</a:t>
            </a:r>
            <a:endParaRPr lang="en-US" altLang="zh-CN" sz="1800" dirty="0">
              <a:solidFill>
                <a:srgbClr val="C00000"/>
              </a:solidFill>
              <a:latin typeface="黑体" pitchFamily="49" charset="-122"/>
              <a:ea typeface="黑体" pitchFamily="49" charset="-122"/>
            </a:endParaRPr>
          </a:p>
          <a:p>
            <a:pPr eaLnBrk="0" fontAlgn="base" hangingPunct="0">
              <a:lnSpc>
                <a:spcPct val="150000"/>
              </a:lnSpc>
              <a:spcBef>
                <a:spcPts val="200"/>
              </a:spcBef>
              <a:spcAft>
                <a:spcPct val="0"/>
              </a:spcAft>
              <a:buFontTx/>
              <a:buNone/>
              <a:defRPr/>
            </a:pPr>
            <a:r>
              <a:rPr lang="zh-CN" altLang="en-US" sz="1400" dirty="0">
                <a:solidFill>
                  <a:srgbClr val="000000"/>
                </a:solidFill>
              </a:rPr>
              <a:t>      钢铁冶金、材料学、材料加工工程、有色金属冶金、</a:t>
            </a:r>
            <a:endParaRPr lang="en-US" altLang="zh-CN" sz="1400" dirty="0">
              <a:solidFill>
                <a:srgbClr val="000000"/>
              </a:solidFill>
            </a:endParaRPr>
          </a:p>
          <a:p>
            <a:pPr eaLnBrk="0" fontAlgn="base" hangingPunct="0">
              <a:lnSpc>
                <a:spcPct val="150000"/>
              </a:lnSpc>
              <a:spcBef>
                <a:spcPts val="200"/>
              </a:spcBef>
              <a:spcAft>
                <a:spcPct val="0"/>
              </a:spcAft>
              <a:buFontTx/>
              <a:buNone/>
              <a:defRPr/>
            </a:pPr>
            <a:r>
              <a:rPr lang="en-US" altLang="zh-CN" sz="1400" dirty="0">
                <a:solidFill>
                  <a:srgbClr val="000000"/>
                </a:solidFill>
              </a:rPr>
              <a:t>      </a:t>
            </a:r>
            <a:r>
              <a:rPr lang="zh-CN" altLang="en-US" sz="1400" dirty="0">
                <a:solidFill>
                  <a:srgbClr val="000000"/>
                </a:solidFill>
              </a:rPr>
              <a:t>材料物理与化学、微电子学与固体电子学、高分子化学与物理</a:t>
            </a:r>
            <a:endParaRPr lang="en-US" altLang="zh-CN" sz="1400" dirty="0">
              <a:solidFill>
                <a:srgbClr val="000000"/>
              </a:solidFill>
            </a:endParaRPr>
          </a:p>
          <a:p>
            <a:pPr eaLnBrk="0" fontAlgn="base" hangingPunct="0">
              <a:spcBef>
                <a:spcPts val="0"/>
              </a:spcBef>
              <a:spcAft>
                <a:spcPct val="0"/>
              </a:spcAft>
              <a:buFont typeface="Arial" charset="0"/>
              <a:buNone/>
              <a:defRPr/>
            </a:pPr>
            <a:endParaRPr lang="en-US" altLang="zh-CN" sz="500" dirty="0">
              <a:solidFill>
                <a:srgbClr val="C00000"/>
              </a:solidFill>
              <a:latin typeface="黑体" pitchFamily="49" charset="-122"/>
              <a:ea typeface="黑体" pitchFamily="49" charset="-122"/>
            </a:endParaRPr>
          </a:p>
          <a:p>
            <a:pPr eaLnBrk="0" fontAlgn="base" hangingPunct="0">
              <a:spcBef>
                <a:spcPts val="0"/>
              </a:spcBef>
              <a:spcAft>
                <a:spcPct val="0"/>
              </a:spcAft>
              <a:buFontTx/>
              <a:buNone/>
              <a:defRPr/>
            </a:pPr>
            <a:r>
              <a:rPr lang="zh-CN" altLang="en-US" sz="1800" b="1" dirty="0">
                <a:solidFill>
                  <a:srgbClr val="C00000"/>
                </a:solidFill>
                <a:latin typeface="黑体" pitchFamily="49" charset="-122"/>
                <a:ea typeface="黑体" pitchFamily="49" charset="-122"/>
              </a:rPr>
              <a:t>专业型硕士学位授权点</a:t>
            </a:r>
            <a:r>
              <a:rPr lang="zh-CN" altLang="en-US" sz="1800" dirty="0" smtClean="0">
                <a:solidFill>
                  <a:srgbClr val="C00000"/>
                </a:solidFill>
                <a:latin typeface="黑体" pitchFamily="49" charset="-122"/>
                <a:ea typeface="黑体" pitchFamily="49" charset="-122"/>
              </a:rPr>
              <a:t>（</a:t>
            </a:r>
            <a:r>
              <a:rPr lang="en-US" altLang="zh-CN" sz="1800" dirty="0" smtClean="0">
                <a:solidFill>
                  <a:srgbClr val="C00000"/>
                </a:solidFill>
                <a:latin typeface="黑体" pitchFamily="49" charset="-122"/>
                <a:ea typeface="黑体" pitchFamily="49" charset="-122"/>
              </a:rPr>
              <a:t>2</a:t>
            </a:r>
            <a:r>
              <a:rPr lang="zh-CN" altLang="en-US" sz="1800" dirty="0" smtClean="0">
                <a:solidFill>
                  <a:srgbClr val="C00000"/>
                </a:solidFill>
                <a:latin typeface="黑体" pitchFamily="49" charset="-122"/>
                <a:ea typeface="黑体" pitchFamily="49" charset="-122"/>
              </a:rPr>
              <a:t>个</a:t>
            </a:r>
            <a:r>
              <a:rPr lang="zh-CN" altLang="en-US" sz="1800" dirty="0">
                <a:solidFill>
                  <a:srgbClr val="C00000"/>
                </a:solidFill>
                <a:latin typeface="黑体" pitchFamily="49" charset="-122"/>
                <a:ea typeface="黑体" pitchFamily="49" charset="-122"/>
              </a:rPr>
              <a:t>）</a:t>
            </a:r>
            <a:endParaRPr lang="en-US" altLang="zh-CN" sz="1800" dirty="0">
              <a:solidFill>
                <a:srgbClr val="C00000"/>
              </a:solidFill>
              <a:latin typeface="黑体" pitchFamily="49" charset="-122"/>
              <a:ea typeface="黑体" pitchFamily="49" charset="-122"/>
            </a:endParaRPr>
          </a:p>
          <a:p>
            <a:pPr eaLnBrk="0" fontAlgn="base" hangingPunct="0">
              <a:spcBef>
                <a:spcPts val="0"/>
              </a:spcBef>
              <a:spcAft>
                <a:spcPct val="0"/>
              </a:spcAft>
              <a:buFontTx/>
              <a:buNone/>
              <a:defRPr/>
            </a:pPr>
            <a:r>
              <a:rPr lang="zh-CN" altLang="en-US" sz="1600" dirty="0">
                <a:solidFill>
                  <a:srgbClr val="000000"/>
                </a:solidFill>
              </a:rPr>
              <a:t>     </a:t>
            </a:r>
            <a:r>
              <a:rPr lang="zh-CN" altLang="en-US" sz="1400" dirty="0">
                <a:solidFill>
                  <a:srgbClr val="000000"/>
                </a:solidFill>
              </a:rPr>
              <a:t>材料工程</a:t>
            </a:r>
            <a:r>
              <a:rPr lang="zh-CN" altLang="en-US" sz="1400" dirty="0" smtClean="0">
                <a:solidFill>
                  <a:srgbClr val="000000"/>
                </a:solidFill>
              </a:rPr>
              <a:t>、集成电路</a:t>
            </a:r>
            <a:r>
              <a:rPr lang="zh-CN" altLang="en-US" sz="1400" dirty="0">
                <a:solidFill>
                  <a:srgbClr val="000000"/>
                </a:solidFill>
              </a:rPr>
              <a:t>工程</a:t>
            </a:r>
            <a:endParaRPr lang="en-US" altLang="zh-CN" sz="1400" dirty="0">
              <a:solidFill>
                <a:srgbClr val="000000"/>
              </a:solidFill>
            </a:endParaRPr>
          </a:p>
          <a:p>
            <a:pPr eaLnBrk="0" fontAlgn="base" hangingPunct="0">
              <a:spcBef>
                <a:spcPts val="0"/>
              </a:spcBef>
              <a:spcAft>
                <a:spcPct val="0"/>
              </a:spcAft>
              <a:buFontTx/>
              <a:buNone/>
              <a:defRPr/>
            </a:pPr>
            <a:endParaRPr lang="en-US" altLang="zh-CN" sz="500" dirty="0">
              <a:solidFill>
                <a:srgbClr val="000000"/>
              </a:solidFill>
              <a:latin typeface="黑体" panose="02010609060101010101" pitchFamily="49" charset="-122"/>
              <a:ea typeface="黑体" panose="02010609060101010101" pitchFamily="49" charset="-122"/>
            </a:endParaRPr>
          </a:p>
          <a:p>
            <a:pPr eaLnBrk="0" fontAlgn="base" hangingPunct="0">
              <a:spcBef>
                <a:spcPts val="0"/>
              </a:spcBef>
              <a:spcAft>
                <a:spcPct val="0"/>
              </a:spcAft>
              <a:buFontTx/>
              <a:buNone/>
              <a:defRPr/>
            </a:pPr>
            <a:r>
              <a:rPr lang="zh-CN" altLang="en-US" sz="1800" b="1" dirty="0">
                <a:solidFill>
                  <a:srgbClr val="C00000"/>
                </a:solidFill>
                <a:latin typeface="黑体" pitchFamily="49" charset="-122"/>
                <a:ea typeface="黑体" pitchFamily="49" charset="-122"/>
              </a:rPr>
              <a:t>硕士学位一级学科授权点</a:t>
            </a:r>
            <a:r>
              <a:rPr lang="zh-CN" altLang="en-US" sz="1800" dirty="0">
                <a:solidFill>
                  <a:srgbClr val="C00000"/>
                </a:solidFill>
                <a:latin typeface="黑体" pitchFamily="49" charset="-122"/>
                <a:ea typeface="黑体" pitchFamily="49" charset="-122"/>
              </a:rPr>
              <a:t>（</a:t>
            </a:r>
            <a:r>
              <a:rPr lang="en-US" altLang="zh-CN" sz="1800" dirty="0">
                <a:solidFill>
                  <a:srgbClr val="C00000"/>
                </a:solidFill>
                <a:latin typeface="黑体" pitchFamily="49" charset="-122"/>
                <a:ea typeface="黑体" pitchFamily="49" charset="-122"/>
              </a:rPr>
              <a:t>2</a:t>
            </a:r>
            <a:r>
              <a:rPr lang="zh-CN" altLang="en-US" sz="1800" dirty="0">
                <a:solidFill>
                  <a:srgbClr val="C00000"/>
                </a:solidFill>
                <a:latin typeface="黑体" pitchFamily="49" charset="-122"/>
                <a:ea typeface="黑体" pitchFamily="49" charset="-122"/>
              </a:rPr>
              <a:t>个）</a:t>
            </a:r>
            <a:endParaRPr lang="en-US" altLang="zh-CN" sz="1800" dirty="0">
              <a:solidFill>
                <a:srgbClr val="C00000"/>
              </a:solidFill>
              <a:latin typeface="黑体" pitchFamily="49" charset="-122"/>
              <a:ea typeface="黑体" pitchFamily="49" charset="-122"/>
            </a:endParaRPr>
          </a:p>
          <a:p>
            <a:pPr eaLnBrk="0" fontAlgn="base" hangingPunct="0">
              <a:spcBef>
                <a:spcPts val="0"/>
              </a:spcBef>
              <a:spcAft>
                <a:spcPct val="0"/>
              </a:spcAft>
              <a:buFontTx/>
              <a:buNone/>
              <a:defRPr/>
            </a:pPr>
            <a:r>
              <a:rPr lang="zh-CN" altLang="en-US" sz="1600" dirty="0">
                <a:solidFill>
                  <a:srgbClr val="000000"/>
                </a:solidFill>
              </a:rPr>
              <a:t>     </a:t>
            </a:r>
            <a:r>
              <a:rPr lang="zh-CN" altLang="en-US" sz="1400" dirty="0">
                <a:solidFill>
                  <a:srgbClr val="000000"/>
                </a:solidFill>
              </a:rPr>
              <a:t>冶金工程、材料科学与工程</a:t>
            </a:r>
            <a:endParaRPr lang="en-US" altLang="zh-CN" sz="1400" dirty="0">
              <a:solidFill>
                <a:srgbClr val="000000"/>
              </a:solidFill>
            </a:endParaRPr>
          </a:p>
          <a:p>
            <a:pPr eaLnBrk="0" fontAlgn="base" hangingPunct="0">
              <a:spcBef>
                <a:spcPts val="0"/>
              </a:spcBef>
              <a:spcAft>
                <a:spcPct val="0"/>
              </a:spcAft>
              <a:buFontTx/>
              <a:buNone/>
              <a:defRPr/>
            </a:pPr>
            <a:endParaRPr lang="en-US" altLang="zh-CN" sz="500" dirty="0">
              <a:solidFill>
                <a:srgbClr val="000000"/>
              </a:solidFill>
              <a:latin typeface="黑体" panose="02010609060101010101" pitchFamily="49" charset="-122"/>
              <a:ea typeface="黑体" panose="02010609060101010101" pitchFamily="49" charset="-122"/>
            </a:endParaRPr>
          </a:p>
          <a:p>
            <a:pPr eaLnBrk="0" fontAlgn="base" hangingPunct="0">
              <a:spcBef>
                <a:spcPts val="0"/>
              </a:spcBef>
              <a:spcAft>
                <a:spcPct val="0"/>
              </a:spcAft>
              <a:buFontTx/>
              <a:buNone/>
              <a:defRPr/>
            </a:pPr>
            <a:r>
              <a:rPr lang="zh-CN" altLang="en-US" sz="1800" b="1" dirty="0">
                <a:solidFill>
                  <a:srgbClr val="C00000"/>
                </a:solidFill>
                <a:latin typeface="黑体" pitchFamily="49" charset="-122"/>
                <a:ea typeface="黑体" pitchFamily="49" charset="-122"/>
              </a:rPr>
              <a:t>博士学位一级学科授权点</a:t>
            </a:r>
            <a:r>
              <a:rPr lang="zh-CN" altLang="en-US" sz="1800" dirty="0">
                <a:solidFill>
                  <a:srgbClr val="C00000"/>
                </a:solidFill>
                <a:latin typeface="黑体" pitchFamily="49" charset="-122"/>
                <a:ea typeface="黑体" pitchFamily="49" charset="-122"/>
              </a:rPr>
              <a:t>（</a:t>
            </a:r>
            <a:r>
              <a:rPr lang="en-US" altLang="zh-CN" sz="1800" dirty="0">
                <a:solidFill>
                  <a:srgbClr val="C00000"/>
                </a:solidFill>
                <a:latin typeface="黑体" pitchFamily="49" charset="-122"/>
                <a:ea typeface="黑体" pitchFamily="49" charset="-122"/>
              </a:rPr>
              <a:t>2</a:t>
            </a:r>
            <a:r>
              <a:rPr lang="zh-CN" altLang="en-US" sz="1800" dirty="0">
                <a:solidFill>
                  <a:srgbClr val="C00000"/>
                </a:solidFill>
                <a:latin typeface="黑体" pitchFamily="49" charset="-122"/>
                <a:ea typeface="黑体" pitchFamily="49" charset="-122"/>
              </a:rPr>
              <a:t>个）</a:t>
            </a:r>
            <a:endParaRPr lang="en-US" altLang="zh-CN" sz="1800" dirty="0">
              <a:solidFill>
                <a:srgbClr val="C00000"/>
              </a:solidFill>
              <a:latin typeface="黑体" pitchFamily="49" charset="-122"/>
              <a:ea typeface="黑体" pitchFamily="49" charset="-122"/>
            </a:endParaRPr>
          </a:p>
          <a:p>
            <a:pPr eaLnBrk="0" fontAlgn="base" hangingPunct="0">
              <a:spcBef>
                <a:spcPts val="0"/>
              </a:spcBef>
              <a:spcAft>
                <a:spcPct val="0"/>
              </a:spcAft>
              <a:buFontTx/>
              <a:buNone/>
              <a:defRPr/>
            </a:pPr>
            <a:r>
              <a:rPr lang="zh-CN" altLang="en-US" sz="1600" dirty="0">
                <a:solidFill>
                  <a:srgbClr val="000000"/>
                </a:solidFill>
              </a:rPr>
              <a:t>     </a:t>
            </a:r>
            <a:r>
              <a:rPr lang="zh-CN" altLang="en-US" sz="1400" dirty="0">
                <a:solidFill>
                  <a:srgbClr val="000000"/>
                </a:solidFill>
              </a:rPr>
              <a:t>冶金工程、材料科学与工程</a:t>
            </a:r>
            <a:endParaRPr lang="en-US" altLang="zh-CN" sz="1400" dirty="0">
              <a:solidFill>
                <a:srgbClr val="000000"/>
              </a:solidFill>
            </a:endParaRPr>
          </a:p>
          <a:p>
            <a:pPr eaLnBrk="0" fontAlgn="base" hangingPunct="0">
              <a:spcBef>
                <a:spcPts val="0"/>
              </a:spcBef>
              <a:spcAft>
                <a:spcPct val="0"/>
              </a:spcAft>
              <a:buFontTx/>
              <a:buNone/>
              <a:defRPr/>
            </a:pPr>
            <a:endParaRPr lang="en-US" altLang="zh-CN" sz="500" dirty="0">
              <a:solidFill>
                <a:srgbClr val="000000"/>
              </a:solidFill>
              <a:latin typeface="黑体" panose="02010609060101010101" pitchFamily="49" charset="-122"/>
              <a:ea typeface="黑体" panose="02010609060101010101" pitchFamily="49" charset="-122"/>
            </a:endParaRPr>
          </a:p>
          <a:p>
            <a:pPr eaLnBrk="0" fontAlgn="base" hangingPunct="0">
              <a:spcBef>
                <a:spcPts val="0"/>
              </a:spcBef>
              <a:spcAft>
                <a:spcPct val="0"/>
              </a:spcAft>
              <a:buFont typeface="Arial" charset="0"/>
              <a:buNone/>
              <a:defRPr/>
            </a:pPr>
            <a:r>
              <a:rPr lang="zh-CN" altLang="en-US" sz="1800" b="1" dirty="0">
                <a:solidFill>
                  <a:srgbClr val="C00000"/>
                </a:solidFill>
                <a:latin typeface="黑体" pitchFamily="49" charset="-122"/>
                <a:ea typeface="黑体" pitchFamily="49" charset="-122"/>
              </a:rPr>
              <a:t>博士后科研流动站</a:t>
            </a:r>
            <a:r>
              <a:rPr lang="zh-CN" altLang="en-US" sz="1800" dirty="0">
                <a:solidFill>
                  <a:srgbClr val="C00000"/>
                </a:solidFill>
                <a:latin typeface="黑体" pitchFamily="49" charset="-122"/>
                <a:ea typeface="黑体" pitchFamily="49" charset="-122"/>
              </a:rPr>
              <a:t>（</a:t>
            </a:r>
            <a:r>
              <a:rPr lang="en-US" altLang="zh-CN" sz="1800" dirty="0">
                <a:solidFill>
                  <a:srgbClr val="C00000"/>
                </a:solidFill>
                <a:latin typeface="黑体" pitchFamily="49" charset="-122"/>
                <a:ea typeface="黑体" pitchFamily="49" charset="-122"/>
              </a:rPr>
              <a:t>2</a:t>
            </a:r>
            <a:r>
              <a:rPr lang="zh-CN" altLang="en-US" sz="1800" dirty="0">
                <a:solidFill>
                  <a:srgbClr val="C00000"/>
                </a:solidFill>
                <a:latin typeface="黑体" pitchFamily="49" charset="-122"/>
                <a:ea typeface="黑体" pitchFamily="49" charset="-122"/>
              </a:rPr>
              <a:t>个）</a:t>
            </a:r>
            <a:endParaRPr lang="en-US" altLang="zh-CN" sz="1800" dirty="0">
              <a:solidFill>
                <a:srgbClr val="C00000"/>
              </a:solidFill>
              <a:latin typeface="黑体" pitchFamily="49" charset="-122"/>
              <a:ea typeface="黑体" pitchFamily="49" charset="-122"/>
            </a:endParaRPr>
          </a:p>
          <a:p>
            <a:pPr eaLnBrk="0" fontAlgn="base" hangingPunct="0">
              <a:spcBef>
                <a:spcPts val="0"/>
              </a:spcBef>
              <a:spcAft>
                <a:spcPct val="0"/>
              </a:spcAft>
              <a:buFontTx/>
              <a:buNone/>
              <a:defRPr/>
            </a:pPr>
            <a:r>
              <a:rPr lang="zh-CN" altLang="en-US" sz="1600" dirty="0">
                <a:solidFill>
                  <a:srgbClr val="000000"/>
                </a:solidFill>
              </a:rPr>
              <a:t>     </a:t>
            </a:r>
            <a:r>
              <a:rPr lang="zh-CN" altLang="en-US" sz="1400" dirty="0">
                <a:solidFill>
                  <a:srgbClr val="000000"/>
                </a:solidFill>
              </a:rPr>
              <a:t>冶金工程、材料科学与工程</a:t>
            </a:r>
            <a:endParaRPr lang="en-US" altLang="zh-CN" sz="1400" dirty="0">
              <a:solidFill>
                <a:srgbClr val="000000"/>
              </a:solidFill>
            </a:endParaRPr>
          </a:p>
          <a:p>
            <a:pPr eaLnBrk="0" fontAlgn="base" hangingPunct="0">
              <a:spcBef>
                <a:spcPts val="0"/>
              </a:spcBef>
              <a:spcAft>
                <a:spcPct val="0"/>
              </a:spcAft>
              <a:buFontTx/>
              <a:buNone/>
              <a:defRPr/>
            </a:pPr>
            <a:endParaRPr lang="en-US" altLang="zh-CN" sz="500" dirty="0">
              <a:solidFill>
                <a:srgbClr val="000000"/>
              </a:solidFill>
              <a:latin typeface="黑体" panose="02010609060101010101" pitchFamily="49" charset="-122"/>
              <a:ea typeface="黑体" panose="02010609060101010101" pitchFamily="49" charset="-122"/>
            </a:endParaRPr>
          </a:p>
        </p:txBody>
      </p:sp>
      <p:pic>
        <p:nvPicPr>
          <p:cNvPr id="4" name="图片 3">
            <a:extLst>
              <a:ext uri="{FF2B5EF4-FFF2-40B4-BE49-F238E27FC236}">
                <a16:creationId xmlns="" xmlns:a16="http://schemas.microsoft.com/office/drawing/2014/main" id="{AB6A6E66-4F78-4C3F-9AD6-FEE4052442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extLst>
      <p:ext uri="{BB962C8B-B14F-4D97-AF65-F5344CB8AC3E}">
        <p14:creationId xmlns:p14="http://schemas.microsoft.com/office/powerpoint/2010/main" val="423144121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8"/>
          <p:cNvSpPr>
            <a:spLocks noChangeArrowheads="1"/>
          </p:cNvSpPr>
          <p:nvPr/>
        </p:nvSpPr>
        <p:spPr bwMode="auto">
          <a:xfrm>
            <a:off x="0" y="140107"/>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0"/>
              </a:spcBef>
              <a:spcAft>
                <a:spcPct val="0"/>
              </a:spcAft>
            </a:pPr>
            <a:r>
              <a:rPr lang="zh-CN" altLang="en-US" sz="4400" b="1" dirty="0">
                <a:solidFill>
                  <a:srgbClr val="FFFFFF"/>
                </a:solidFill>
                <a:latin typeface="黑体" panose="02010609060101010101" pitchFamily="49" charset="-122"/>
                <a:ea typeface="黑体" panose="02010609060101010101" pitchFamily="49" charset="-122"/>
                <a:sym typeface="Arial" pitchFamily="34" charset="0"/>
              </a:rPr>
              <a:t>学科建设</a:t>
            </a:r>
          </a:p>
        </p:txBody>
      </p:sp>
      <p:sp>
        <p:nvSpPr>
          <p:cNvPr id="4" name="稻壳儿小白白(http://dwz.cn/Wu2UP)"/>
          <p:cNvSpPr>
            <a:spLocks noChangeArrowheads="1"/>
          </p:cNvSpPr>
          <p:nvPr/>
        </p:nvSpPr>
        <p:spPr bwMode="auto">
          <a:xfrm>
            <a:off x="1260227" y="1244584"/>
            <a:ext cx="3089994" cy="1012825"/>
          </a:xfrm>
          <a:prstGeom prst="rect">
            <a:avLst/>
          </a:prstGeom>
          <a:noFill/>
          <a:ln w="9525">
            <a:solidFill>
              <a:srgbClr val="ADBACA"/>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5" name="稻壳儿小白白(http://dwz.cn/Wu2UP)"/>
          <p:cNvSpPr>
            <a:spLocks noChangeArrowheads="1"/>
          </p:cNvSpPr>
          <p:nvPr/>
        </p:nvSpPr>
        <p:spPr bwMode="auto">
          <a:xfrm>
            <a:off x="5262834" y="1244584"/>
            <a:ext cx="3232894" cy="1012825"/>
          </a:xfrm>
          <a:prstGeom prst="rect">
            <a:avLst/>
          </a:prstGeom>
          <a:noFill/>
          <a:ln w="9525">
            <a:solidFill>
              <a:srgbClr val="ADBACA"/>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6" name="稻壳儿小白白(http://dwz.cn/Wu2UP)"/>
          <p:cNvSpPr>
            <a:spLocks noChangeArrowheads="1"/>
          </p:cNvSpPr>
          <p:nvPr/>
        </p:nvSpPr>
        <p:spPr bwMode="auto">
          <a:xfrm>
            <a:off x="1260227" y="2601896"/>
            <a:ext cx="3089994" cy="1014413"/>
          </a:xfrm>
          <a:prstGeom prst="rect">
            <a:avLst/>
          </a:prstGeom>
          <a:noFill/>
          <a:ln w="9525">
            <a:solidFill>
              <a:srgbClr val="ADBACA"/>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7" name="稻壳儿小白白(http://dwz.cn/Wu2UP)"/>
          <p:cNvSpPr>
            <a:spLocks noChangeArrowheads="1"/>
          </p:cNvSpPr>
          <p:nvPr/>
        </p:nvSpPr>
        <p:spPr bwMode="auto">
          <a:xfrm>
            <a:off x="5262835" y="2601896"/>
            <a:ext cx="3232893" cy="1014413"/>
          </a:xfrm>
          <a:prstGeom prst="rect">
            <a:avLst/>
          </a:prstGeom>
          <a:noFill/>
          <a:ln w="9525">
            <a:solidFill>
              <a:srgbClr val="ADBACA"/>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8" name="稻壳儿小白白(http://dwz.cn/Wu2UP)"/>
          <p:cNvSpPr>
            <a:spLocks noChangeArrowheads="1"/>
          </p:cNvSpPr>
          <p:nvPr/>
        </p:nvSpPr>
        <p:spPr bwMode="auto">
          <a:xfrm>
            <a:off x="1260227" y="3960795"/>
            <a:ext cx="3089994" cy="1014413"/>
          </a:xfrm>
          <a:prstGeom prst="rect">
            <a:avLst/>
          </a:prstGeom>
          <a:noFill/>
          <a:ln w="9525">
            <a:solidFill>
              <a:srgbClr val="ADBACA"/>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9" name="稻壳儿小白白(http://dwz.cn/Wu2UP)"/>
          <p:cNvSpPr>
            <a:spLocks noChangeArrowheads="1"/>
          </p:cNvSpPr>
          <p:nvPr/>
        </p:nvSpPr>
        <p:spPr bwMode="auto">
          <a:xfrm>
            <a:off x="5262835" y="3960795"/>
            <a:ext cx="3232893" cy="1014413"/>
          </a:xfrm>
          <a:prstGeom prst="rect">
            <a:avLst/>
          </a:prstGeom>
          <a:noFill/>
          <a:ln w="9525">
            <a:solidFill>
              <a:srgbClr val="ADBACA"/>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10" name="稻壳儿小白白(http://dwz.cn/Wu2UP)"/>
          <p:cNvSpPr>
            <a:spLocks noChangeArrowheads="1"/>
          </p:cNvSpPr>
          <p:nvPr/>
        </p:nvSpPr>
        <p:spPr bwMode="auto">
          <a:xfrm>
            <a:off x="575617" y="1142984"/>
            <a:ext cx="913210" cy="1216025"/>
          </a:xfrm>
          <a:prstGeom prst="ellipse">
            <a:avLst/>
          </a:prstGeom>
          <a:solidFill>
            <a:schemeClr val="accent5">
              <a:lumMod val="50000"/>
            </a:schemeClr>
          </a:solidFill>
          <a:ln>
            <a:noFill/>
          </a:ln>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11" name="稻壳儿小白白(http://dwz.cn/Wu2UP)"/>
          <p:cNvSpPr>
            <a:spLocks noEditPoints="1"/>
          </p:cNvSpPr>
          <p:nvPr/>
        </p:nvSpPr>
        <p:spPr bwMode="auto">
          <a:xfrm>
            <a:off x="829220" y="1496996"/>
            <a:ext cx="406003" cy="506413"/>
          </a:xfrm>
          <a:custGeom>
            <a:avLst/>
            <a:gdLst>
              <a:gd name="T0" fmla="*/ 2147483647 w 77"/>
              <a:gd name="T1" fmla="*/ 791523519 h 72"/>
              <a:gd name="T2" fmla="*/ 2147483647 w 77"/>
              <a:gd name="T3" fmla="*/ 1038878135 h 72"/>
              <a:gd name="T4" fmla="*/ 2147483647 w 77"/>
              <a:gd name="T5" fmla="*/ 1038878135 h 72"/>
              <a:gd name="T6" fmla="*/ 2147483647 w 77"/>
              <a:gd name="T7" fmla="*/ 1137818575 h 72"/>
              <a:gd name="T8" fmla="*/ 395408012 w 77"/>
              <a:gd name="T9" fmla="*/ 1137818575 h 72"/>
              <a:gd name="T10" fmla="*/ 247130886 w 77"/>
              <a:gd name="T11" fmla="*/ 1038878135 h 72"/>
              <a:gd name="T12" fmla="*/ 0 w 77"/>
              <a:gd name="T13" fmla="*/ 1038878135 h 72"/>
              <a:gd name="T14" fmla="*/ 0 w 77"/>
              <a:gd name="T15" fmla="*/ 791523519 h 72"/>
              <a:gd name="T16" fmla="*/ 1878179267 w 77"/>
              <a:gd name="T17" fmla="*/ 0 h 72"/>
              <a:gd name="T18" fmla="*/ 2147483647 w 77"/>
              <a:gd name="T19" fmla="*/ 791523519 h 72"/>
              <a:gd name="T20" fmla="*/ 2147483647 w 77"/>
              <a:gd name="T21" fmla="*/ 2147483647 h 72"/>
              <a:gd name="T22" fmla="*/ 2147483647 w 77"/>
              <a:gd name="T23" fmla="*/ 2147483647 h 72"/>
              <a:gd name="T24" fmla="*/ 0 w 77"/>
              <a:gd name="T25" fmla="*/ 2147483647 h 72"/>
              <a:gd name="T26" fmla="*/ 0 w 77"/>
              <a:gd name="T27" fmla="*/ 2147483647 h 72"/>
              <a:gd name="T28" fmla="*/ 148277126 w 77"/>
              <a:gd name="T29" fmla="*/ 2147483647 h 72"/>
              <a:gd name="T30" fmla="*/ 2147483647 w 77"/>
              <a:gd name="T31" fmla="*/ 2147483647 h 72"/>
              <a:gd name="T32" fmla="*/ 2147483647 w 77"/>
              <a:gd name="T33" fmla="*/ 2147483647 h 72"/>
              <a:gd name="T34" fmla="*/ 988516514 w 77"/>
              <a:gd name="T35" fmla="*/ 1286225718 h 72"/>
              <a:gd name="T36" fmla="*/ 988516514 w 77"/>
              <a:gd name="T37" fmla="*/ 2147483647 h 72"/>
              <a:gd name="T38" fmla="*/ 1235647400 w 77"/>
              <a:gd name="T39" fmla="*/ 2147483647 h 72"/>
              <a:gd name="T40" fmla="*/ 1235647400 w 77"/>
              <a:gd name="T41" fmla="*/ 1286225718 h 72"/>
              <a:gd name="T42" fmla="*/ 1779332537 w 77"/>
              <a:gd name="T43" fmla="*/ 1286225718 h 72"/>
              <a:gd name="T44" fmla="*/ 1779332537 w 77"/>
              <a:gd name="T45" fmla="*/ 2147483647 h 72"/>
              <a:gd name="T46" fmla="*/ 2026456393 w 77"/>
              <a:gd name="T47" fmla="*/ 2147483647 h 72"/>
              <a:gd name="T48" fmla="*/ 2026456393 w 77"/>
              <a:gd name="T49" fmla="*/ 1286225718 h 72"/>
              <a:gd name="T50" fmla="*/ 2147483647 w 77"/>
              <a:gd name="T51" fmla="*/ 1286225718 h 72"/>
              <a:gd name="T52" fmla="*/ 2147483647 w 77"/>
              <a:gd name="T53" fmla="*/ 2147483647 h 72"/>
              <a:gd name="T54" fmla="*/ 2147483647 w 77"/>
              <a:gd name="T55" fmla="*/ 2147483647 h 72"/>
              <a:gd name="T56" fmla="*/ 2147483647 w 77"/>
              <a:gd name="T57" fmla="*/ 1286225718 h 72"/>
              <a:gd name="T58" fmla="*/ 2147483647 w 77"/>
              <a:gd name="T59" fmla="*/ 1286225718 h 72"/>
              <a:gd name="T60" fmla="*/ 2147483647 w 77"/>
              <a:gd name="T61" fmla="*/ 2147483647 h 72"/>
              <a:gd name="T62" fmla="*/ 2147483647 w 77"/>
              <a:gd name="T63" fmla="*/ 2147483647 h 72"/>
              <a:gd name="T64" fmla="*/ 2147483647 w 77"/>
              <a:gd name="T65" fmla="*/ 2147483647 h 72"/>
              <a:gd name="T66" fmla="*/ 2147483647 w 77"/>
              <a:gd name="T67" fmla="*/ 2147483647 h 72"/>
              <a:gd name="T68" fmla="*/ 247130886 w 77"/>
              <a:gd name="T69" fmla="*/ 2147483647 h 72"/>
              <a:gd name="T70" fmla="*/ 247130886 w 77"/>
              <a:gd name="T71" fmla="*/ 2147483647 h 72"/>
              <a:gd name="T72" fmla="*/ 395408012 w 77"/>
              <a:gd name="T73" fmla="*/ 2147483647 h 72"/>
              <a:gd name="T74" fmla="*/ 494261772 w 77"/>
              <a:gd name="T75" fmla="*/ 2147483647 h 72"/>
              <a:gd name="T76" fmla="*/ 494261772 w 77"/>
              <a:gd name="T77" fmla="*/ 1286225718 h 72"/>
              <a:gd name="T78" fmla="*/ 988516514 w 77"/>
              <a:gd name="T79" fmla="*/ 1286225718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400"/>
          </a:p>
        </p:txBody>
      </p:sp>
      <p:sp>
        <p:nvSpPr>
          <p:cNvPr id="12" name="稻壳儿小白白(http://dwz.cn/Wu2UP)"/>
          <p:cNvSpPr>
            <a:spLocks noChangeArrowheads="1"/>
          </p:cNvSpPr>
          <p:nvPr/>
        </p:nvSpPr>
        <p:spPr bwMode="auto">
          <a:xfrm>
            <a:off x="575617" y="2500296"/>
            <a:ext cx="913210" cy="1217613"/>
          </a:xfrm>
          <a:prstGeom prst="ellipse">
            <a:avLst/>
          </a:prstGeom>
          <a:solidFill>
            <a:srgbClr val="0072A9"/>
          </a:solidFill>
          <a:ln>
            <a:noFill/>
          </a:ln>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13" name="稻壳儿小白白(http://dwz.cn/Wu2UP)"/>
          <p:cNvSpPr>
            <a:spLocks noEditPoints="1"/>
          </p:cNvSpPr>
          <p:nvPr/>
        </p:nvSpPr>
        <p:spPr bwMode="auto">
          <a:xfrm>
            <a:off x="755402" y="2865421"/>
            <a:ext cx="552450" cy="487363"/>
          </a:xfrm>
          <a:custGeom>
            <a:avLst/>
            <a:gdLst>
              <a:gd name="T0" fmla="*/ 2147483647 w 77"/>
              <a:gd name="T1" fmla="*/ 2147483647 h 51"/>
              <a:gd name="T2" fmla="*/ 2147483647 w 77"/>
              <a:gd name="T3" fmla="*/ 2147483647 h 51"/>
              <a:gd name="T4" fmla="*/ 2147483647 w 77"/>
              <a:gd name="T5" fmla="*/ 2147483647 h 51"/>
              <a:gd name="T6" fmla="*/ 549073119 w 77"/>
              <a:gd name="T7" fmla="*/ 2147483647 h 51"/>
              <a:gd name="T8" fmla="*/ 0 w 77"/>
              <a:gd name="T9" fmla="*/ 2147483647 h 51"/>
              <a:gd name="T10" fmla="*/ 0 w 77"/>
              <a:gd name="T11" fmla="*/ 2147483647 h 51"/>
              <a:gd name="T12" fmla="*/ 549073119 w 77"/>
              <a:gd name="T13" fmla="*/ 2147483647 h 51"/>
              <a:gd name="T14" fmla="*/ 2147483647 w 77"/>
              <a:gd name="T15" fmla="*/ 2147483647 h 51"/>
              <a:gd name="T16" fmla="*/ 2147483647 w 77"/>
              <a:gd name="T17" fmla="*/ 2147483647 h 51"/>
              <a:gd name="T18" fmla="*/ 915125055 w 77"/>
              <a:gd name="T19" fmla="*/ 2147483647 h 51"/>
              <a:gd name="T20" fmla="*/ 915125055 w 77"/>
              <a:gd name="T21" fmla="*/ 547920242 h 51"/>
              <a:gd name="T22" fmla="*/ 1464207740 w 77"/>
              <a:gd name="T23" fmla="*/ 0 h 51"/>
              <a:gd name="T24" fmla="*/ 2147483647 w 77"/>
              <a:gd name="T25" fmla="*/ 0 h 51"/>
              <a:gd name="T26" fmla="*/ 2147483647 w 77"/>
              <a:gd name="T27" fmla="*/ 547920242 h 51"/>
              <a:gd name="T28" fmla="*/ 2147483647 w 77"/>
              <a:gd name="T29" fmla="*/ 2147483647 h 51"/>
              <a:gd name="T30" fmla="*/ 2147483647 w 77"/>
              <a:gd name="T31" fmla="*/ 2147483647 h 51"/>
              <a:gd name="T32" fmla="*/ 1464207740 w 77"/>
              <a:gd name="T33" fmla="*/ 2147483647 h 51"/>
              <a:gd name="T34" fmla="*/ 915125055 w 77"/>
              <a:gd name="T35" fmla="*/ 2147483647 h 51"/>
              <a:gd name="T36" fmla="*/ 1372697148 w 77"/>
              <a:gd name="T37" fmla="*/ 2147483647 h 51"/>
              <a:gd name="T38" fmla="*/ 1464207740 w 77"/>
              <a:gd name="T39" fmla="*/ 2147483647 h 51"/>
              <a:gd name="T40" fmla="*/ 2147483647 w 77"/>
              <a:gd name="T41" fmla="*/ 2147483647 h 51"/>
              <a:gd name="T42" fmla="*/ 2147483647 w 77"/>
              <a:gd name="T43" fmla="*/ 2147483647 h 51"/>
              <a:gd name="T44" fmla="*/ 2147483647 w 77"/>
              <a:gd name="T45" fmla="*/ 547920242 h 51"/>
              <a:gd name="T46" fmla="*/ 2147483647 w 77"/>
              <a:gd name="T47" fmla="*/ 456601794 h 51"/>
              <a:gd name="T48" fmla="*/ 1464207740 w 77"/>
              <a:gd name="T49" fmla="*/ 456601794 h 51"/>
              <a:gd name="T50" fmla="*/ 1372697148 w 77"/>
              <a:gd name="T51" fmla="*/ 547920242 h 51"/>
              <a:gd name="T52" fmla="*/ 1372697148 w 77"/>
              <a:gd name="T53" fmla="*/ 2147483647 h 51"/>
              <a:gd name="T54" fmla="*/ 2147483647 w 77"/>
              <a:gd name="T55" fmla="*/ 2147483647 h 51"/>
              <a:gd name="T56" fmla="*/ 2147483647 w 77"/>
              <a:gd name="T57" fmla="*/ 2147483647 h 51"/>
              <a:gd name="T58" fmla="*/ 2147483647 w 77"/>
              <a:gd name="T59" fmla="*/ 2147483647 h 51"/>
              <a:gd name="T60" fmla="*/ 2147483647 w 77"/>
              <a:gd name="T61" fmla="*/ 2147483647 h 51"/>
              <a:gd name="T62" fmla="*/ 2147483647 w 77"/>
              <a:gd name="T63" fmla="*/ 2147483647 h 51"/>
              <a:gd name="T64" fmla="*/ 2147483647 w 77"/>
              <a:gd name="T65" fmla="*/ 2147483647 h 51"/>
              <a:gd name="T66" fmla="*/ 2147483647 w 77"/>
              <a:gd name="T67" fmla="*/ 2147483647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400"/>
          </a:p>
        </p:txBody>
      </p:sp>
      <p:sp>
        <p:nvSpPr>
          <p:cNvPr id="14" name="稻壳儿小白白(http://dwz.cn/Wu2UP)"/>
          <p:cNvSpPr>
            <a:spLocks noChangeArrowheads="1"/>
          </p:cNvSpPr>
          <p:nvPr/>
        </p:nvSpPr>
        <p:spPr bwMode="auto">
          <a:xfrm>
            <a:off x="575617" y="3859195"/>
            <a:ext cx="913210" cy="1217613"/>
          </a:xfrm>
          <a:prstGeom prst="ellipse">
            <a:avLst/>
          </a:prstGeom>
          <a:solidFill>
            <a:schemeClr val="accent5">
              <a:lumMod val="75000"/>
            </a:schemeClr>
          </a:solidFill>
          <a:ln>
            <a:noFill/>
          </a:ln>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15" name="稻壳儿小白白(http://dwz.cn/Wu2UP)"/>
          <p:cNvSpPr>
            <a:spLocks noChangeAspect="1" noEditPoints="1"/>
          </p:cNvSpPr>
          <p:nvPr/>
        </p:nvSpPr>
        <p:spPr bwMode="auto">
          <a:xfrm rot="16200000">
            <a:off x="762347" y="4263413"/>
            <a:ext cx="539750" cy="410765"/>
          </a:xfrm>
          <a:custGeom>
            <a:avLst/>
            <a:gdLst>
              <a:gd name="T0" fmla="*/ 1687363228 w 67"/>
              <a:gd name="T1" fmla="*/ 2147483647 h 68"/>
              <a:gd name="T2" fmla="*/ 908584537 w 67"/>
              <a:gd name="T3" fmla="*/ 2147483647 h 68"/>
              <a:gd name="T4" fmla="*/ 843685642 w 67"/>
              <a:gd name="T5" fmla="*/ 2147483647 h 68"/>
              <a:gd name="T6" fmla="*/ 778786746 w 67"/>
              <a:gd name="T7" fmla="*/ 2147483647 h 68"/>
              <a:gd name="T8" fmla="*/ 0 w 67"/>
              <a:gd name="T9" fmla="*/ 2147483647 h 68"/>
              <a:gd name="T10" fmla="*/ 0 w 67"/>
              <a:gd name="T11" fmla="*/ 2147483647 h 68"/>
              <a:gd name="T12" fmla="*/ 64898896 w 67"/>
              <a:gd name="T13" fmla="*/ 2147483647 h 68"/>
              <a:gd name="T14" fmla="*/ 519191164 w 67"/>
              <a:gd name="T15" fmla="*/ 2147483647 h 68"/>
              <a:gd name="T16" fmla="*/ 519191164 w 67"/>
              <a:gd name="T17" fmla="*/ 64868693 h 68"/>
              <a:gd name="T18" fmla="*/ 648988955 w 67"/>
              <a:gd name="T19" fmla="*/ 0 h 68"/>
              <a:gd name="T20" fmla="*/ 1103273168 w 67"/>
              <a:gd name="T21" fmla="*/ 0 h 68"/>
              <a:gd name="T22" fmla="*/ 1168172063 w 67"/>
              <a:gd name="T23" fmla="*/ 64868693 h 68"/>
              <a:gd name="T24" fmla="*/ 1168172063 w 67"/>
              <a:gd name="T25" fmla="*/ 2147483647 h 68"/>
              <a:gd name="T26" fmla="*/ 1622464332 w 67"/>
              <a:gd name="T27" fmla="*/ 2147483647 h 68"/>
              <a:gd name="T28" fmla="*/ 1752262123 w 67"/>
              <a:gd name="T29" fmla="*/ 2147483647 h 68"/>
              <a:gd name="T30" fmla="*/ 1687363228 w 67"/>
              <a:gd name="T31" fmla="*/ 2147483647 h 68"/>
              <a:gd name="T32" fmla="*/ 2147483647 w 67"/>
              <a:gd name="T33" fmla="*/ 518965649 h 68"/>
              <a:gd name="T34" fmla="*/ 2147483647 w 67"/>
              <a:gd name="T35" fmla="*/ 583834342 h 68"/>
              <a:gd name="T36" fmla="*/ 2147483647 w 67"/>
              <a:gd name="T37" fmla="*/ 583834342 h 68"/>
              <a:gd name="T38" fmla="*/ 2141655496 w 67"/>
              <a:gd name="T39" fmla="*/ 518965649 h 68"/>
              <a:gd name="T40" fmla="*/ 2141655496 w 67"/>
              <a:gd name="T41" fmla="*/ 64868693 h 68"/>
              <a:gd name="T42" fmla="*/ 2147483647 w 67"/>
              <a:gd name="T43" fmla="*/ 0 h 68"/>
              <a:gd name="T44" fmla="*/ 2147483647 w 67"/>
              <a:gd name="T45" fmla="*/ 0 h 68"/>
              <a:gd name="T46" fmla="*/ 2147483647 w 67"/>
              <a:gd name="T47" fmla="*/ 64868693 h 68"/>
              <a:gd name="T48" fmla="*/ 2147483647 w 67"/>
              <a:gd name="T49" fmla="*/ 518965649 h 68"/>
              <a:gd name="T50" fmla="*/ 2147483647 w 67"/>
              <a:gd name="T51" fmla="*/ 1816371719 h 68"/>
              <a:gd name="T52" fmla="*/ 2147483647 w 67"/>
              <a:gd name="T53" fmla="*/ 1881240411 h 68"/>
              <a:gd name="T54" fmla="*/ 2147483647 w 67"/>
              <a:gd name="T55" fmla="*/ 1881240411 h 68"/>
              <a:gd name="T56" fmla="*/ 2141655496 w 67"/>
              <a:gd name="T57" fmla="*/ 1816371719 h 68"/>
              <a:gd name="T58" fmla="*/ 2141655496 w 67"/>
              <a:gd name="T59" fmla="*/ 1297406069 h 68"/>
              <a:gd name="T60" fmla="*/ 2147483647 w 67"/>
              <a:gd name="T61" fmla="*/ 1232537377 h 68"/>
              <a:gd name="T62" fmla="*/ 2147483647 w 67"/>
              <a:gd name="T63" fmla="*/ 1232537377 h 68"/>
              <a:gd name="T64" fmla="*/ 2147483647 w 67"/>
              <a:gd name="T65" fmla="*/ 1297406069 h 68"/>
              <a:gd name="T66" fmla="*/ 2147483647 w 67"/>
              <a:gd name="T67" fmla="*/ 1816371719 h 68"/>
              <a:gd name="T68" fmla="*/ 2147483647 w 67"/>
              <a:gd name="T69" fmla="*/ 2147483647 h 68"/>
              <a:gd name="T70" fmla="*/ 2147483647 w 67"/>
              <a:gd name="T71" fmla="*/ 2147483647 h 68"/>
              <a:gd name="T72" fmla="*/ 2147483647 w 67"/>
              <a:gd name="T73" fmla="*/ 2147483647 h 68"/>
              <a:gd name="T74" fmla="*/ 2141655496 w 67"/>
              <a:gd name="T75" fmla="*/ 2147483647 h 68"/>
              <a:gd name="T76" fmla="*/ 2141655496 w 67"/>
              <a:gd name="T77" fmla="*/ 2147483647 h 68"/>
              <a:gd name="T78" fmla="*/ 2147483647 w 67"/>
              <a:gd name="T79" fmla="*/ 2147483647 h 68"/>
              <a:gd name="T80" fmla="*/ 2147483647 w 67"/>
              <a:gd name="T81" fmla="*/ 2147483647 h 68"/>
              <a:gd name="T82" fmla="*/ 2147483647 w 67"/>
              <a:gd name="T83" fmla="*/ 2147483647 h 68"/>
              <a:gd name="T84" fmla="*/ 2147483647 w 67"/>
              <a:gd name="T85" fmla="*/ 2147483647 h 68"/>
              <a:gd name="T86" fmla="*/ 2147483647 w 67"/>
              <a:gd name="T87" fmla="*/ 2147483647 h 68"/>
              <a:gd name="T88" fmla="*/ 2147483647 w 67"/>
              <a:gd name="T89" fmla="*/ 2147483647 h 68"/>
              <a:gd name="T90" fmla="*/ 2147483647 w 67"/>
              <a:gd name="T91" fmla="*/ 2147483647 h 68"/>
              <a:gd name="T92" fmla="*/ 2141655496 w 67"/>
              <a:gd name="T93" fmla="*/ 2147483647 h 68"/>
              <a:gd name="T94" fmla="*/ 2141655496 w 67"/>
              <a:gd name="T95" fmla="*/ 2147483647 h 68"/>
              <a:gd name="T96" fmla="*/ 2147483647 w 67"/>
              <a:gd name="T97" fmla="*/ 2147483647 h 68"/>
              <a:gd name="T98" fmla="*/ 2147483647 w 67"/>
              <a:gd name="T99" fmla="*/ 2147483647 h 68"/>
              <a:gd name="T100" fmla="*/ 2147483647 w 67"/>
              <a:gd name="T101" fmla="*/ 2147483647 h 68"/>
              <a:gd name="T102" fmla="*/ 2147483647 w 67"/>
              <a:gd name="T103" fmla="*/ 2147483647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 h="68">
                <a:moveTo>
                  <a:pt x="26" y="55"/>
                </a:moveTo>
                <a:cubicBezTo>
                  <a:pt x="14" y="67"/>
                  <a:pt x="14" y="67"/>
                  <a:pt x="14" y="67"/>
                </a:cubicBezTo>
                <a:cubicBezTo>
                  <a:pt x="14" y="68"/>
                  <a:pt x="14" y="68"/>
                  <a:pt x="13" y="68"/>
                </a:cubicBezTo>
                <a:cubicBezTo>
                  <a:pt x="13" y="68"/>
                  <a:pt x="13" y="68"/>
                  <a:pt x="12" y="67"/>
                </a:cubicBezTo>
                <a:cubicBezTo>
                  <a:pt x="0" y="55"/>
                  <a:pt x="0" y="55"/>
                  <a:pt x="0" y="55"/>
                </a:cubicBezTo>
                <a:cubicBezTo>
                  <a:pt x="0" y="55"/>
                  <a:pt x="0" y="54"/>
                  <a:pt x="0" y="54"/>
                </a:cubicBezTo>
                <a:cubicBezTo>
                  <a:pt x="0" y="53"/>
                  <a:pt x="1" y="53"/>
                  <a:pt x="1" y="53"/>
                </a:cubicBezTo>
                <a:cubicBezTo>
                  <a:pt x="8" y="53"/>
                  <a:pt x="8" y="53"/>
                  <a:pt x="8" y="53"/>
                </a:cubicBezTo>
                <a:cubicBezTo>
                  <a:pt x="8" y="1"/>
                  <a:pt x="8" y="1"/>
                  <a:pt x="8" y="1"/>
                </a:cubicBezTo>
                <a:cubicBezTo>
                  <a:pt x="8" y="0"/>
                  <a:pt x="9" y="0"/>
                  <a:pt x="10" y="0"/>
                </a:cubicBezTo>
                <a:cubicBezTo>
                  <a:pt x="17" y="0"/>
                  <a:pt x="17" y="0"/>
                  <a:pt x="17" y="0"/>
                </a:cubicBezTo>
                <a:cubicBezTo>
                  <a:pt x="18" y="0"/>
                  <a:pt x="18" y="0"/>
                  <a:pt x="18" y="1"/>
                </a:cubicBezTo>
                <a:cubicBezTo>
                  <a:pt x="18" y="53"/>
                  <a:pt x="18" y="53"/>
                  <a:pt x="18" y="53"/>
                </a:cubicBezTo>
                <a:cubicBezTo>
                  <a:pt x="25" y="53"/>
                  <a:pt x="25" y="53"/>
                  <a:pt x="25" y="53"/>
                </a:cubicBezTo>
                <a:cubicBezTo>
                  <a:pt x="26" y="53"/>
                  <a:pt x="27" y="54"/>
                  <a:pt x="27" y="54"/>
                </a:cubicBezTo>
                <a:cubicBezTo>
                  <a:pt x="27" y="55"/>
                  <a:pt x="27" y="55"/>
                  <a:pt x="26" y="55"/>
                </a:cubicBezTo>
                <a:close/>
                <a:moveTo>
                  <a:pt x="67" y="8"/>
                </a:moveTo>
                <a:cubicBezTo>
                  <a:pt x="67" y="9"/>
                  <a:pt x="66" y="9"/>
                  <a:pt x="66" y="9"/>
                </a:cubicBezTo>
                <a:cubicBezTo>
                  <a:pt x="34" y="9"/>
                  <a:pt x="34" y="9"/>
                  <a:pt x="34" y="9"/>
                </a:cubicBezTo>
                <a:cubicBezTo>
                  <a:pt x="33" y="9"/>
                  <a:pt x="33" y="9"/>
                  <a:pt x="33" y="8"/>
                </a:cubicBezTo>
                <a:cubicBezTo>
                  <a:pt x="33" y="1"/>
                  <a:pt x="33" y="1"/>
                  <a:pt x="33" y="1"/>
                </a:cubicBezTo>
                <a:cubicBezTo>
                  <a:pt x="33" y="0"/>
                  <a:pt x="33" y="0"/>
                  <a:pt x="34" y="0"/>
                </a:cubicBezTo>
                <a:cubicBezTo>
                  <a:pt x="66" y="0"/>
                  <a:pt x="66" y="0"/>
                  <a:pt x="66" y="0"/>
                </a:cubicBezTo>
                <a:cubicBezTo>
                  <a:pt x="66" y="0"/>
                  <a:pt x="67" y="0"/>
                  <a:pt x="67" y="1"/>
                </a:cubicBezTo>
                <a:lnTo>
                  <a:pt x="67" y="8"/>
                </a:lnTo>
                <a:close/>
                <a:moveTo>
                  <a:pt x="60" y="28"/>
                </a:moveTo>
                <a:cubicBezTo>
                  <a:pt x="60" y="28"/>
                  <a:pt x="59" y="29"/>
                  <a:pt x="58" y="29"/>
                </a:cubicBezTo>
                <a:cubicBezTo>
                  <a:pt x="34" y="29"/>
                  <a:pt x="34" y="29"/>
                  <a:pt x="34" y="29"/>
                </a:cubicBezTo>
                <a:cubicBezTo>
                  <a:pt x="33" y="29"/>
                  <a:pt x="33" y="28"/>
                  <a:pt x="33" y="28"/>
                </a:cubicBezTo>
                <a:cubicBezTo>
                  <a:pt x="33" y="20"/>
                  <a:pt x="33" y="20"/>
                  <a:pt x="33" y="20"/>
                </a:cubicBezTo>
                <a:cubicBezTo>
                  <a:pt x="33" y="20"/>
                  <a:pt x="33" y="19"/>
                  <a:pt x="34" y="19"/>
                </a:cubicBezTo>
                <a:cubicBezTo>
                  <a:pt x="58" y="19"/>
                  <a:pt x="58" y="19"/>
                  <a:pt x="58" y="19"/>
                </a:cubicBezTo>
                <a:cubicBezTo>
                  <a:pt x="59" y="19"/>
                  <a:pt x="60" y="20"/>
                  <a:pt x="60" y="20"/>
                </a:cubicBezTo>
                <a:lnTo>
                  <a:pt x="60" y="28"/>
                </a:lnTo>
                <a:close/>
                <a:moveTo>
                  <a:pt x="52" y="47"/>
                </a:moveTo>
                <a:cubicBezTo>
                  <a:pt x="52" y="48"/>
                  <a:pt x="52" y="48"/>
                  <a:pt x="51" y="48"/>
                </a:cubicBezTo>
                <a:cubicBezTo>
                  <a:pt x="34" y="48"/>
                  <a:pt x="34" y="48"/>
                  <a:pt x="34" y="48"/>
                </a:cubicBezTo>
                <a:cubicBezTo>
                  <a:pt x="33" y="48"/>
                  <a:pt x="33" y="48"/>
                  <a:pt x="33" y="47"/>
                </a:cubicBezTo>
                <a:cubicBezTo>
                  <a:pt x="33" y="40"/>
                  <a:pt x="33" y="40"/>
                  <a:pt x="33" y="40"/>
                </a:cubicBezTo>
                <a:cubicBezTo>
                  <a:pt x="33" y="39"/>
                  <a:pt x="33" y="39"/>
                  <a:pt x="34" y="39"/>
                </a:cubicBezTo>
                <a:cubicBezTo>
                  <a:pt x="51" y="39"/>
                  <a:pt x="51" y="39"/>
                  <a:pt x="51" y="39"/>
                </a:cubicBezTo>
                <a:cubicBezTo>
                  <a:pt x="52" y="39"/>
                  <a:pt x="52" y="39"/>
                  <a:pt x="52" y="40"/>
                </a:cubicBezTo>
                <a:lnTo>
                  <a:pt x="52" y="47"/>
                </a:lnTo>
                <a:close/>
                <a:moveTo>
                  <a:pt x="45" y="67"/>
                </a:moveTo>
                <a:cubicBezTo>
                  <a:pt x="45" y="67"/>
                  <a:pt x="44" y="68"/>
                  <a:pt x="44" y="68"/>
                </a:cubicBezTo>
                <a:cubicBezTo>
                  <a:pt x="34" y="68"/>
                  <a:pt x="34" y="68"/>
                  <a:pt x="34" y="68"/>
                </a:cubicBezTo>
                <a:cubicBezTo>
                  <a:pt x="33" y="68"/>
                  <a:pt x="33" y="67"/>
                  <a:pt x="33" y="67"/>
                </a:cubicBezTo>
                <a:cubicBezTo>
                  <a:pt x="33" y="59"/>
                  <a:pt x="33" y="59"/>
                  <a:pt x="33" y="59"/>
                </a:cubicBezTo>
                <a:cubicBezTo>
                  <a:pt x="33" y="59"/>
                  <a:pt x="33" y="58"/>
                  <a:pt x="34" y="58"/>
                </a:cubicBezTo>
                <a:cubicBezTo>
                  <a:pt x="44" y="58"/>
                  <a:pt x="44" y="58"/>
                  <a:pt x="44" y="58"/>
                </a:cubicBezTo>
                <a:cubicBezTo>
                  <a:pt x="44" y="58"/>
                  <a:pt x="45" y="59"/>
                  <a:pt x="45" y="59"/>
                </a:cubicBezTo>
                <a:lnTo>
                  <a:pt x="4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400"/>
          </a:p>
        </p:txBody>
      </p:sp>
      <p:sp>
        <p:nvSpPr>
          <p:cNvPr id="18" name="稻壳儿小白白(http://dwz.cn/Wu2UP)"/>
          <p:cNvSpPr>
            <a:spLocks noChangeArrowheads="1"/>
          </p:cNvSpPr>
          <p:nvPr/>
        </p:nvSpPr>
        <p:spPr bwMode="auto">
          <a:xfrm>
            <a:off x="4578225" y="3859195"/>
            <a:ext cx="913210" cy="1217613"/>
          </a:xfrm>
          <a:prstGeom prst="ellipse">
            <a:avLst/>
          </a:prstGeom>
          <a:solidFill>
            <a:srgbClr val="0072A9"/>
          </a:solidFill>
          <a:ln>
            <a:noFill/>
          </a:ln>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19" name="稻壳儿小白白(http://dwz.cn/Wu2UP)"/>
          <p:cNvSpPr>
            <a:spLocks noEditPoints="1"/>
          </p:cNvSpPr>
          <p:nvPr/>
        </p:nvSpPr>
        <p:spPr bwMode="auto">
          <a:xfrm>
            <a:off x="4797300" y="4151295"/>
            <a:ext cx="475060" cy="633413"/>
          </a:xfrm>
          <a:custGeom>
            <a:avLst/>
            <a:gdLst>
              <a:gd name="T0" fmla="*/ 0 w 62"/>
              <a:gd name="T1" fmla="*/ 2147483647 h 62"/>
              <a:gd name="T2" fmla="*/ 2147483647 w 62"/>
              <a:gd name="T3" fmla="*/ 2147483647 h 62"/>
              <a:gd name="T4" fmla="*/ 2147483647 w 62"/>
              <a:gd name="T5" fmla="*/ 2087473840 h 62"/>
              <a:gd name="T6" fmla="*/ 2147483647 w 62"/>
              <a:gd name="T7" fmla="*/ 1983093507 h 62"/>
              <a:gd name="T8" fmla="*/ 2147483647 w 62"/>
              <a:gd name="T9" fmla="*/ 1774353274 h 62"/>
              <a:gd name="T10" fmla="*/ 2147483647 w 62"/>
              <a:gd name="T11" fmla="*/ 1565602826 h 62"/>
              <a:gd name="T12" fmla="*/ 2147483647 w 62"/>
              <a:gd name="T13" fmla="*/ 1565602826 h 62"/>
              <a:gd name="T14" fmla="*/ 2147483647 w 62"/>
              <a:gd name="T15" fmla="*/ 1461232709 h 62"/>
              <a:gd name="T16" fmla="*/ 2147483647 w 62"/>
              <a:gd name="T17" fmla="*/ 1252482260 h 62"/>
              <a:gd name="T18" fmla="*/ 2147483647 w 62"/>
              <a:gd name="T19" fmla="*/ 1669972942 h 62"/>
              <a:gd name="T20" fmla="*/ 2147483647 w 62"/>
              <a:gd name="T21" fmla="*/ 1983093507 h 62"/>
              <a:gd name="T22" fmla="*/ 2147483647 w 62"/>
              <a:gd name="T23" fmla="*/ 1774353274 h 62"/>
              <a:gd name="T24" fmla="*/ 2147483647 w 62"/>
              <a:gd name="T25" fmla="*/ 1565602826 h 62"/>
              <a:gd name="T26" fmla="*/ 2147483647 w 62"/>
              <a:gd name="T27" fmla="*/ 1148112144 h 62"/>
              <a:gd name="T28" fmla="*/ 2147483647 w 62"/>
              <a:gd name="T29" fmla="*/ 1043731812 h 62"/>
              <a:gd name="T30" fmla="*/ 2147483647 w 62"/>
              <a:gd name="T31" fmla="*/ 834991579 h 62"/>
              <a:gd name="T32" fmla="*/ 2147483647 w 62"/>
              <a:gd name="T33" fmla="*/ 939361695 h 62"/>
              <a:gd name="T34" fmla="*/ 2147483647 w 62"/>
              <a:gd name="T35" fmla="*/ 626241130 h 62"/>
              <a:gd name="T36" fmla="*/ 2147483647 w 62"/>
              <a:gd name="T37" fmla="*/ 939361695 h 62"/>
              <a:gd name="T38" fmla="*/ 2147483647 w 62"/>
              <a:gd name="T39" fmla="*/ 939361695 h 62"/>
              <a:gd name="T40" fmla="*/ 2147483647 w 62"/>
              <a:gd name="T41" fmla="*/ 730611246 h 62"/>
              <a:gd name="T42" fmla="*/ 2147483647 w 62"/>
              <a:gd name="T43" fmla="*/ 834991579 h 62"/>
              <a:gd name="T44" fmla="*/ 2147483647 w 62"/>
              <a:gd name="T45" fmla="*/ 939361695 h 62"/>
              <a:gd name="T46" fmla="*/ 2147483647 w 62"/>
              <a:gd name="T47" fmla="*/ 1043731812 h 62"/>
              <a:gd name="T48" fmla="*/ 1043731812 w 62"/>
              <a:gd name="T49" fmla="*/ 1878723391 h 62"/>
              <a:gd name="T50" fmla="*/ 1148112144 w 62"/>
              <a:gd name="T51" fmla="*/ 1983093507 h 62"/>
              <a:gd name="T52" fmla="*/ 1356852377 w 62"/>
              <a:gd name="T53" fmla="*/ 2147483647 h 62"/>
              <a:gd name="T54" fmla="*/ 1252482260 w 62"/>
              <a:gd name="T55" fmla="*/ 2147483647 h 62"/>
              <a:gd name="T56" fmla="*/ 1565602826 w 62"/>
              <a:gd name="T57" fmla="*/ 2147483647 h 62"/>
              <a:gd name="T58" fmla="*/ 1878723391 w 62"/>
              <a:gd name="T59" fmla="*/ 2147483647 h 62"/>
              <a:gd name="T60" fmla="*/ 1983093507 w 62"/>
              <a:gd name="T61" fmla="*/ 2147483647 h 62"/>
              <a:gd name="T62" fmla="*/ 1774353274 w 62"/>
              <a:gd name="T63" fmla="*/ 2147483647 h 62"/>
              <a:gd name="T64" fmla="*/ 2147483647 w 62"/>
              <a:gd name="T65" fmla="*/ 2147483647 h 62"/>
              <a:gd name="T66" fmla="*/ 2147483647 w 62"/>
              <a:gd name="T67" fmla="*/ 2147483647 h 62"/>
              <a:gd name="T68" fmla="*/ 2147483647 w 62"/>
              <a:gd name="T69" fmla="*/ 2147483647 h 62"/>
              <a:gd name="T70" fmla="*/ 2147483647 w 62"/>
              <a:gd name="T71" fmla="*/ 2147483647 h 62"/>
              <a:gd name="T72" fmla="*/ 2147483647 w 62"/>
              <a:gd name="T73" fmla="*/ 2147483647 h 62"/>
              <a:gd name="T74" fmla="*/ 2147483647 w 62"/>
              <a:gd name="T75" fmla="*/ 2147483647 h 62"/>
              <a:gd name="T76" fmla="*/ 2147483647 w 62"/>
              <a:gd name="T77" fmla="*/ 2147483647 h 62"/>
              <a:gd name="T78" fmla="*/ 2147483647 w 62"/>
              <a:gd name="T79" fmla="*/ 2147483647 h 62"/>
              <a:gd name="T80" fmla="*/ 2147483647 w 62"/>
              <a:gd name="T81" fmla="*/ 2147483647 h 62"/>
              <a:gd name="T82" fmla="*/ 2147483647 w 62"/>
              <a:gd name="T83" fmla="*/ 2147483647 h 62"/>
              <a:gd name="T84" fmla="*/ 2147483647 w 62"/>
              <a:gd name="T85" fmla="*/ 2147483647 h 62"/>
              <a:gd name="T86" fmla="*/ 2147483647 w 62"/>
              <a:gd name="T87" fmla="*/ 2147483647 h 62"/>
              <a:gd name="T88" fmla="*/ 2147483647 w 62"/>
              <a:gd name="T89" fmla="*/ 2147483647 h 62"/>
              <a:gd name="T90" fmla="*/ 2147483647 w 62"/>
              <a:gd name="T91" fmla="*/ 2147483647 h 62"/>
              <a:gd name="T92" fmla="*/ 2147483647 w 62"/>
              <a:gd name="T93" fmla="*/ 2147483647 h 62"/>
              <a:gd name="T94" fmla="*/ 2147483647 w 62"/>
              <a:gd name="T95" fmla="*/ 2147483647 h 62"/>
              <a:gd name="T96" fmla="*/ 2147483647 w 62"/>
              <a:gd name="T97" fmla="*/ 2147483647 h 62"/>
              <a:gd name="T98" fmla="*/ 2147483647 w 62"/>
              <a:gd name="T99" fmla="*/ 2147483647 h 62"/>
              <a:gd name="T100" fmla="*/ 2147483647 w 62"/>
              <a:gd name="T101" fmla="*/ 2147483647 h 62"/>
              <a:gd name="T102" fmla="*/ 2147483647 w 62"/>
              <a:gd name="T103" fmla="*/ 2147483647 h 62"/>
              <a:gd name="T104" fmla="*/ 2147483647 w 62"/>
              <a:gd name="T105" fmla="*/ 2147483647 h 62"/>
              <a:gd name="T106" fmla="*/ 2147483647 w 62"/>
              <a:gd name="T107" fmla="*/ 2147483647 h 62"/>
              <a:gd name="T108" fmla="*/ 2147483647 w 62"/>
              <a:gd name="T109" fmla="*/ 2147483647 h 62"/>
              <a:gd name="T110" fmla="*/ 2147483647 w 62"/>
              <a:gd name="T111" fmla="*/ 2147483647 h 62"/>
              <a:gd name="T112" fmla="*/ 2147483647 w 62"/>
              <a:gd name="T113" fmla="*/ 2147483647 h 62"/>
              <a:gd name="T114" fmla="*/ 2147483647 w 62"/>
              <a:gd name="T115" fmla="*/ 2147483647 h 62"/>
              <a:gd name="T116" fmla="*/ 2147483647 w 62"/>
              <a:gd name="T117" fmla="*/ 2147483647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400"/>
          </a:p>
        </p:txBody>
      </p:sp>
      <p:sp>
        <p:nvSpPr>
          <p:cNvPr id="20" name="稻壳儿小白白(http://dwz.cn/Wu2UP)"/>
          <p:cNvSpPr>
            <a:spLocks noChangeArrowheads="1"/>
          </p:cNvSpPr>
          <p:nvPr/>
        </p:nvSpPr>
        <p:spPr bwMode="auto">
          <a:xfrm>
            <a:off x="4578225" y="2500296"/>
            <a:ext cx="913210" cy="1217613"/>
          </a:xfrm>
          <a:prstGeom prst="ellipse">
            <a:avLst/>
          </a:prstGeom>
          <a:solidFill>
            <a:schemeClr val="accent5">
              <a:lumMod val="50000"/>
            </a:schemeClr>
          </a:solidFill>
          <a:ln>
            <a:noFill/>
          </a:ln>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21" name="稻壳儿小白白(http://dwz.cn/Wu2UP)"/>
          <p:cNvSpPr>
            <a:spLocks noChangeAspect="1" noEditPoints="1"/>
          </p:cNvSpPr>
          <p:nvPr/>
        </p:nvSpPr>
        <p:spPr bwMode="auto">
          <a:xfrm>
            <a:off x="4821113" y="2824146"/>
            <a:ext cx="427435" cy="569913"/>
          </a:xfrm>
          <a:custGeom>
            <a:avLst/>
            <a:gdLst>
              <a:gd name="T0" fmla="*/ 2147483647 w 67"/>
              <a:gd name="T1" fmla="*/ 2147483647 h 67"/>
              <a:gd name="T2" fmla="*/ 2147483647 w 67"/>
              <a:gd name="T3" fmla="*/ 2147483647 h 67"/>
              <a:gd name="T4" fmla="*/ 2147483647 w 67"/>
              <a:gd name="T5" fmla="*/ 2147483647 h 67"/>
              <a:gd name="T6" fmla="*/ 2098292074 w 67"/>
              <a:gd name="T7" fmla="*/ 2147483647 h 67"/>
              <a:gd name="T8" fmla="*/ 0 w 67"/>
              <a:gd name="T9" fmla="*/ 2098292074 h 67"/>
              <a:gd name="T10" fmla="*/ 2098292074 w 67"/>
              <a:gd name="T11" fmla="*/ 0 h 67"/>
              <a:gd name="T12" fmla="*/ 2147483647 w 67"/>
              <a:gd name="T13" fmla="*/ 2098292074 h 67"/>
              <a:gd name="T14" fmla="*/ 2147483647 w 67"/>
              <a:gd name="T15" fmla="*/ 2147483647 h 67"/>
              <a:gd name="T16" fmla="*/ 2147483647 w 67"/>
              <a:gd name="T17" fmla="*/ 2147483647 h 67"/>
              <a:gd name="T18" fmla="*/ 2147483647 w 67"/>
              <a:gd name="T19" fmla="*/ 2147483647 h 67"/>
              <a:gd name="T20" fmla="*/ 2147483647 w 67"/>
              <a:gd name="T21" fmla="*/ 2147483647 h 67"/>
              <a:gd name="T22" fmla="*/ 2098292074 w 67"/>
              <a:gd name="T23" fmla="*/ 795904770 h 67"/>
              <a:gd name="T24" fmla="*/ 795904770 w 67"/>
              <a:gd name="T25" fmla="*/ 2098292074 h 67"/>
              <a:gd name="T26" fmla="*/ 2098292074 w 67"/>
              <a:gd name="T27" fmla="*/ 2147483647 h 67"/>
              <a:gd name="T28" fmla="*/ 2147483647 w 67"/>
              <a:gd name="T29" fmla="*/ 2098292074 h 67"/>
              <a:gd name="T30" fmla="*/ 2098292074 w 67"/>
              <a:gd name="T31" fmla="*/ 795904770 h 67"/>
              <a:gd name="T32" fmla="*/ 2147483647 w 67"/>
              <a:gd name="T33" fmla="*/ 2147483647 h 67"/>
              <a:gd name="T34" fmla="*/ 2147483647 w 67"/>
              <a:gd name="T35" fmla="*/ 2147483647 h 67"/>
              <a:gd name="T36" fmla="*/ 2147483647 w 67"/>
              <a:gd name="T37" fmla="*/ 2147483647 h 67"/>
              <a:gd name="T38" fmla="*/ 2147483647 w 67"/>
              <a:gd name="T39" fmla="*/ 2147483647 h 67"/>
              <a:gd name="T40" fmla="*/ 2147483647 w 67"/>
              <a:gd name="T41" fmla="*/ 2147483647 h 67"/>
              <a:gd name="T42" fmla="*/ 1953576702 w 67"/>
              <a:gd name="T43" fmla="*/ 2147483647 h 67"/>
              <a:gd name="T44" fmla="*/ 1881223270 w 67"/>
              <a:gd name="T45" fmla="*/ 2147483647 h 67"/>
              <a:gd name="T46" fmla="*/ 1881223270 w 67"/>
              <a:gd name="T47" fmla="*/ 2147483647 h 67"/>
              <a:gd name="T48" fmla="*/ 1230033871 w 67"/>
              <a:gd name="T49" fmla="*/ 2147483647 h 67"/>
              <a:gd name="T50" fmla="*/ 1157680439 w 67"/>
              <a:gd name="T51" fmla="*/ 2147483647 h 67"/>
              <a:gd name="T52" fmla="*/ 1157680439 w 67"/>
              <a:gd name="T53" fmla="*/ 1953576702 h 67"/>
              <a:gd name="T54" fmla="*/ 1230033871 w 67"/>
              <a:gd name="T55" fmla="*/ 1881223270 h 67"/>
              <a:gd name="T56" fmla="*/ 1881223270 w 67"/>
              <a:gd name="T57" fmla="*/ 1881223270 h 67"/>
              <a:gd name="T58" fmla="*/ 1881223270 w 67"/>
              <a:gd name="T59" fmla="*/ 1230033871 h 67"/>
              <a:gd name="T60" fmla="*/ 1953576702 w 67"/>
              <a:gd name="T61" fmla="*/ 1157680439 h 67"/>
              <a:gd name="T62" fmla="*/ 2147483647 w 67"/>
              <a:gd name="T63" fmla="*/ 1157680439 h 67"/>
              <a:gd name="T64" fmla="*/ 2147483647 w 67"/>
              <a:gd name="T65" fmla="*/ 1230033871 h 67"/>
              <a:gd name="T66" fmla="*/ 2147483647 w 67"/>
              <a:gd name="T67" fmla="*/ 1881223270 h 67"/>
              <a:gd name="T68" fmla="*/ 2147483647 w 67"/>
              <a:gd name="T69" fmla="*/ 1881223270 h 67"/>
              <a:gd name="T70" fmla="*/ 2147483647 w 67"/>
              <a:gd name="T71" fmla="*/ 1953576702 h 67"/>
              <a:gd name="T72" fmla="*/ 2147483647 w 67"/>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400"/>
          </a:p>
        </p:txBody>
      </p:sp>
      <p:sp>
        <p:nvSpPr>
          <p:cNvPr id="22" name="稻壳儿小白白(http://dwz.cn/Wu2UP)"/>
          <p:cNvSpPr txBox="1">
            <a:spLocks noChangeArrowheads="1"/>
          </p:cNvSpPr>
          <p:nvPr/>
        </p:nvSpPr>
        <p:spPr bwMode="auto">
          <a:xfrm>
            <a:off x="1573625" y="1310945"/>
            <a:ext cx="28101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373188"/>
            <a:r>
              <a:rPr lang="zh-CN" altLang="en-US" sz="1400" b="1" dirty="0">
                <a:solidFill>
                  <a:srgbClr val="044875"/>
                </a:solidFill>
                <a:latin typeface="微软雅黑" pitchFamily="34" charset="-122"/>
              </a:rPr>
              <a:t>进入全球前</a:t>
            </a:r>
            <a:r>
              <a:rPr lang="en-US" altLang="zh-CN" sz="1400" b="1" dirty="0">
                <a:solidFill>
                  <a:srgbClr val="044875"/>
                </a:solidFill>
                <a:latin typeface="微软雅黑" pitchFamily="34" charset="-122"/>
              </a:rPr>
              <a:t>2.06‰</a:t>
            </a:r>
            <a:r>
              <a:rPr lang="zh-CN" altLang="en-US" sz="1400" b="1" dirty="0">
                <a:solidFill>
                  <a:srgbClr val="044875"/>
                </a:solidFill>
                <a:latin typeface="微软雅黑" pitchFamily="34" charset="-122"/>
              </a:rPr>
              <a:t>的学科，入选高水平大学五大一流学科建设</a:t>
            </a:r>
            <a:endParaRPr lang="en-US" altLang="zh-CN" sz="1400" b="1" dirty="0">
              <a:solidFill>
                <a:srgbClr val="044875"/>
              </a:solidFill>
              <a:latin typeface="微软雅黑" pitchFamily="34" charset="-122"/>
            </a:endParaRPr>
          </a:p>
        </p:txBody>
      </p:sp>
      <p:sp>
        <p:nvSpPr>
          <p:cNvPr id="23" name="稻壳儿小白白(http://dwz.cn/Wu2UP)"/>
          <p:cNvSpPr txBox="1">
            <a:spLocks noChangeArrowheads="1"/>
          </p:cNvSpPr>
          <p:nvPr/>
        </p:nvSpPr>
        <p:spPr bwMode="auto">
          <a:xfrm>
            <a:off x="1613990" y="1840479"/>
            <a:ext cx="1821656"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285750" indent="-285750" defTabSz="1373188">
              <a:lnSpc>
                <a:spcPct val="150000"/>
              </a:lnSpc>
              <a:buFont typeface="Arial" panose="020B0604020202020204" pitchFamily="34" charset="0"/>
              <a:buChar char="•"/>
            </a:pPr>
            <a:r>
              <a:rPr lang="zh-CN" altLang="en-US" sz="1200" b="1" dirty="0">
                <a:solidFill>
                  <a:srgbClr val="000000"/>
                </a:solidFill>
                <a:latin typeface="微软雅黑" pitchFamily="34" charset="-122"/>
              </a:rPr>
              <a:t>材料</a:t>
            </a:r>
            <a:endParaRPr lang="en-US" altLang="zh-CN" sz="1200" b="1" dirty="0">
              <a:solidFill>
                <a:srgbClr val="000000"/>
              </a:solidFill>
              <a:latin typeface="微软雅黑" pitchFamily="34" charset="-122"/>
            </a:endParaRPr>
          </a:p>
        </p:txBody>
      </p:sp>
      <p:grpSp>
        <p:nvGrpSpPr>
          <p:cNvPr id="47" name="组合 46">
            <a:extLst>
              <a:ext uri="{FF2B5EF4-FFF2-40B4-BE49-F238E27FC236}">
                <a16:creationId xmlns="" xmlns:a16="http://schemas.microsoft.com/office/drawing/2014/main" id="{9D9C5265-6C3F-4176-A343-D2698F59A974}"/>
              </a:ext>
            </a:extLst>
          </p:cNvPr>
          <p:cNvGrpSpPr/>
          <p:nvPr/>
        </p:nvGrpSpPr>
        <p:grpSpPr>
          <a:xfrm>
            <a:off x="4578225" y="1142984"/>
            <a:ext cx="3856550" cy="1216025"/>
            <a:chOff x="4578225" y="1142984"/>
            <a:chExt cx="3856550" cy="1216025"/>
          </a:xfrm>
        </p:grpSpPr>
        <p:sp>
          <p:nvSpPr>
            <p:cNvPr id="16" name="稻壳儿小白白(http://dwz.cn/Wu2UP)"/>
            <p:cNvSpPr>
              <a:spLocks noChangeArrowheads="1"/>
            </p:cNvSpPr>
            <p:nvPr/>
          </p:nvSpPr>
          <p:spPr bwMode="auto">
            <a:xfrm>
              <a:off x="4578225" y="1142984"/>
              <a:ext cx="913210" cy="1216025"/>
            </a:xfrm>
            <a:prstGeom prst="ellipse">
              <a:avLst/>
            </a:prstGeom>
            <a:solidFill>
              <a:schemeClr val="accent5">
                <a:lumMod val="75000"/>
              </a:schemeClr>
            </a:solidFill>
            <a:ln>
              <a:noFill/>
            </a:ln>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17" name="稻壳儿小白白(http://dwz.cn/Wu2UP)"/>
            <p:cNvSpPr>
              <a:spLocks noEditPoints="1"/>
            </p:cNvSpPr>
            <p:nvPr/>
          </p:nvSpPr>
          <p:spPr bwMode="auto">
            <a:xfrm>
              <a:off x="4830638" y="1457309"/>
              <a:ext cx="408385" cy="585787"/>
            </a:xfrm>
            <a:custGeom>
              <a:avLst/>
              <a:gdLst>
                <a:gd name="T0" fmla="*/ 2147483647 w 55"/>
                <a:gd name="T1" fmla="*/ 2147483647 h 59"/>
                <a:gd name="T2" fmla="*/ 2147483647 w 55"/>
                <a:gd name="T3" fmla="*/ 2147483647 h 59"/>
                <a:gd name="T4" fmla="*/ 2147483647 w 55"/>
                <a:gd name="T5" fmla="*/ 2147483647 h 59"/>
                <a:gd name="T6" fmla="*/ 2147483647 w 55"/>
                <a:gd name="T7" fmla="*/ 2147483647 h 59"/>
                <a:gd name="T8" fmla="*/ 2147483647 w 55"/>
                <a:gd name="T9" fmla="*/ 2147483647 h 59"/>
                <a:gd name="T10" fmla="*/ 2147483647 w 55"/>
                <a:gd name="T11" fmla="*/ 2147483647 h 59"/>
                <a:gd name="T12" fmla="*/ 2147483647 w 55"/>
                <a:gd name="T13" fmla="*/ 2147483647 h 59"/>
                <a:gd name="T14" fmla="*/ 2147483647 w 55"/>
                <a:gd name="T15" fmla="*/ 2147483647 h 59"/>
                <a:gd name="T16" fmla="*/ 1960296301 w 55"/>
                <a:gd name="T17" fmla="*/ 2147483647 h 59"/>
                <a:gd name="T18" fmla="*/ 1470224701 w 55"/>
                <a:gd name="T19" fmla="*/ 2147483647 h 59"/>
                <a:gd name="T20" fmla="*/ 392059260 w 55"/>
                <a:gd name="T21" fmla="*/ 2147483647 h 59"/>
                <a:gd name="T22" fmla="*/ 0 w 55"/>
                <a:gd name="T23" fmla="*/ 2147483647 h 59"/>
                <a:gd name="T24" fmla="*/ 0 w 55"/>
                <a:gd name="T25" fmla="*/ 2147483647 h 59"/>
                <a:gd name="T26" fmla="*/ 392059260 w 55"/>
                <a:gd name="T27" fmla="*/ 2147483647 h 59"/>
                <a:gd name="T28" fmla="*/ 1372202461 w 55"/>
                <a:gd name="T29" fmla="*/ 2147483647 h 59"/>
                <a:gd name="T30" fmla="*/ 1862274061 w 55"/>
                <a:gd name="T31" fmla="*/ 1675807535 h 59"/>
                <a:gd name="T32" fmla="*/ 2147483647 w 55"/>
                <a:gd name="T33" fmla="*/ 1281503384 h 59"/>
                <a:gd name="T34" fmla="*/ 2147483647 w 55"/>
                <a:gd name="T35" fmla="*/ 98581002 h 59"/>
                <a:gd name="T36" fmla="*/ 2147483647 w 55"/>
                <a:gd name="T37" fmla="*/ 0 h 59"/>
                <a:gd name="T38" fmla="*/ 2147483647 w 55"/>
                <a:gd name="T39" fmla="*/ 492885153 h 59"/>
                <a:gd name="T40" fmla="*/ 2147483647 w 55"/>
                <a:gd name="T41" fmla="*/ 1084351309 h 59"/>
                <a:gd name="T42" fmla="*/ 2147483647 w 55"/>
                <a:gd name="T43" fmla="*/ 1774388537 h 59"/>
                <a:gd name="T44" fmla="*/ 2147483647 w 55"/>
                <a:gd name="T45" fmla="*/ 1774388537 h 59"/>
                <a:gd name="T46" fmla="*/ 2147483647 w 55"/>
                <a:gd name="T47" fmla="*/ 2147483647 h 59"/>
                <a:gd name="T48" fmla="*/ 2147483647 w 55"/>
                <a:gd name="T49" fmla="*/ 2147483647 h 59"/>
                <a:gd name="T50" fmla="*/ 686106180 w 55"/>
                <a:gd name="T51" fmla="*/ 2147483647 h 59"/>
                <a:gd name="T52" fmla="*/ 392059260 w 55"/>
                <a:gd name="T53" fmla="*/ 2147483647 h 59"/>
                <a:gd name="T54" fmla="*/ 686106180 w 55"/>
                <a:gd name="T55" fmla="*/ 2147483647 h 59"/>
                <a:gd name="T56" fmla="*/ 882130860 w 55"/>
                <a:gd name="T57" fmla="*/ 2147483647 h 59"/>
                <a:gd name="T58" fmla="*/ 686106180 w 55"/>
                <a:gd name="T59" fmla="*/ 2147483647 h 59"/>
                <a:gd name="T60" fmla="*/ 2147483647 w 55"/>
                <a:gd name="T61" fmla="*/ 2147483647 h 59"/>
                <a:gd name="T62" fmla="*/ 2147483647 w 55"/>
                <a:gd name="T63" fmla="*/ 2147483647 h 59"/>
                <a:gd name="T64" fmla="*/ 2147483647 w 55"/>
                <a:gd name="T65" fmla="*/ 1084351309 h 59"/>
                <a:gd name="T66" fmla="*/ 2147483647 w 55"/>
                <a:gd name="T67" fmla="*/ 492885153 h 59"/>
                <a:gd name="T68" fmla="*/ 2147483647 w 55"/>
                <a:gd name="T69" fmla="*/ 1577226533 h 59"/>
                <a:gd name="T70" fmla="*/ 2147483647 w 55"/>
                <a:gd name="T71" fmla="*/ 1872959611 h 59"/>
                <a:gd name="T72" fmla="*/ 1470224701 w 55"/>
                <a:gd name="T73" fmla="*/ 2147483647 h 59"/>
                <a:gd name="T74" fmla="*/ 1274190121 w 55"/>
                <a:gd name="T75" fmla="*/ 2147483647 h 59"/>
                <a:gd name="T76" fmla="*/ 1274190121 w 55"/>
                <a:gd name="T77" fmla="*/ 2147483647 h 59"/>
                <a:gd name="T78" fmla="*/ 1470224701 w 55"/>
                <a:gd name="T79" fmla="*/ 2147483647 h 59"/>
                <a:gd name="T80" fmla="*/ 2147483647 w 55"/>
                <a:gd name="T81" fmla="*/ 2147483647 h 59"/>
                <a:gd name="T82" fmla="*/ 2147483647 w 55"/>
                <a:gd name="T83" fmla="*/ 2147483647 h 59"/>
                <a:gd name="T84" fmla="*/ 2147483647 w 55"/>
                <a:gd name="T85" fmla="*/ 2147483647 h 59"/>
                <a:gd name="T86" fmla="*/ 2147483647 w 55"/>
                <a:gd name="T87" fmla="*/ 2147483647 h 59"/>
                <a:gd name="T88" fmla="*/ 2147483647 w 55"/>
                <a:gd name="T89" fmla="*/ 2147483647 h 59"/>
                <a:gd name="T90" fmla="*/ 2147483647 w 55"/>
                <a:gd name="T91" fmla="*/ 2147483647 h 59"/>
                <a:gd name="T92" fmla="*/ 2147483647 w 55"/>
                <a:gd name="T93" fmla="*/ 2147483647 h 59"/>
                <a:gd name="T94" fmla="*/ 2147483647 w 55"/>
                <a:gd name="T95" fmla="*/ 2147483647 h 59"/>
                <a:gd name="T96" fmla="*/ 2147483647 w 55"/>
                <a:gd name="T97" fmla="*/ 2147483647 h 59"/>
                <a:gd name="T98" fmla="*/ 2147483647 w 55"/>
                <a:gd name="T99" fmla="*/ 2147483647 h 59"/>
                <a:gd name="T100" fmla="*/ 2147483647 w 55"/>
                <a:gd name="T101" fmla="*/ 2147483647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400"/>
            </a:p>
          </p:txBody>
        </p:sp>
        <p:sp>
          <p:nvSpPr>
            <p:cNvPr id="24" name="稻壳儿小白白(http://dwz.cn/Wu2UP)"/>
            <p:cNvSpPr txBox="1">
              <a:spLocks noChangeArrowheads="1"/>
            </p:cNvSpPr>
            <p:nvPr/>
          </p:nvSpPr>
          <p:spPr bwMode="auto">
            <a:xfrm>
              <a:off x="5737573" y="1348455"/>
              <a:ext cx="2697202" cy="2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373188">
                <a:lnSpc>
                  <a:spcPct val="150000"/>
                </a:lnSpc>
              </a:pPr>
              <a:r>
                <a:rPr lang="zh-CN" altLang="en-US" sz="1400" b="1" dirty="0">
                  <a:solidFill>
                    <a:srgbClr val="044875"/>
                  </a:solidFill>
                  <a:latin typeface="微软雅黑" pitchFamily="34" charset="-122"/>
                </a:rPr>
                <a:t>国家重点学科</a:t>
              </a:r>
              <a:r>
                <a:rPr lang="en-US" altLang="zh-CN" sz="1400" b="1" dirty="0">
                  <a:solidFill>
                    <a:srgbClr val="044875"/>
                  </a:solidFill>
                  <a:latin typeface="微软雅黑" pitchFamily="34" charset="-122"/>
                </a:rPr>
                <a:t>1</a:t>
              </a:r>
              <a:r>
                <a:rPr lang="zh-CN" altLang="en-US" sz="1400" b="1" dirty="0">
                  <a:solidFill>
                    <a:srgbClr val="044875"/>
                  </a:solidFill>
                  <a:latin typeface="微软雅黑" pitchFamily="34" charset="-122"/>
                </a:rPr>
                <a:t>个</a:t>
              </a:r>
              <a:r>
                <a:rPr lang="zh-CN" altLang="en-US" sz="1400" b="1" dirty="0">
                  <a:solidFill>
                    <a:srgbClr val="FF0000"/>
                  </a:solidFill>
                  <a:latin typeface="微软雅黑" pitchFamily="34" charset="-122"/>
                </a:rPr>
                <a:t>（全校</a:t>
              </a:r>
              <a:r>
                <a:rPr lang="en-US" altLang="zh-CN" sz="1400" b="1" dirty="0">
                  <a:solidFill>
                    <a:srgbClr val="FF0000"/>
                  </a:solidFill>
                  <a:latin typeface="微软雅黑" pitchFamily="34" charset="-122"/>
                </a:rPr>
                <a:t>4</a:t>
              </a:r>
              <a:r>
                <a:rPr lang="zh-CN" altLang="en-US" sz="1400" b="1" dirty="0">
                  <a:solidFill>
                    <a:srgbClr val="FF0000"/>
                  </a:solidFill>
                  <a:latin typeface="微软雅黑" pitchFamily="34" charset="-122"/>
                </a:rPr>
                <a:t>个）</a:t>
              </a:r>
              <a:endParaRPr lang="en-US" altLang="zh-CN" sz="1400" b="1" dirty="0">
                <a:solidFill>
                  <a:srgbClr val="FF0000"/>
                </a:solidFill>
                <a:latin typeface="微软雅黑" pitchFamily="34" charset="-122"/>
              </a:endParaRPr>
            </a:p>
          </p:txBody>
        </p:sp>
        <p:sp>
          <p:nvSpPr>
            <p:cNvPr id="25" name="稻壳儿小白白(http://dwz.cn/Wu2UP)"/>
            <p:cNvSpPr txBox="1">
              <a:spLocks noChangeArrowheads="1"/>
            </p:cNvSpPr>
            <p:nvPr/>
          </p:nvSpPr>
          <p:spPr bwMode="auto">
            <a:xfrm>
              <a:off x="5614069" y="1864943"/>
              <a:ext cx="1822847"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285750" indent="-285750" defTabSz="1373188">
                <a:lnSpc>
                  <a:spcPct val="150000"/>
                </a:lnSpc>
                <a:buFont typeface="Arial" panose="020B0604020202020204" pitchFamily="34" charset="0"/>
                <a:buChar char="•"/>
              </a:pPr>
              <a:r>
                <a:rPr lang="zh-CN" altLang="en-US" sz="1200" b="1" dirty="0">
                  <a:solidFill>
                    <a:srgbClr val="000000"/>
                  </a:solidFill>
                  <a:latin typeface="微软雅黑" pitchFamily="34" charset="-122"/>
                </a:rPr>
                <a:t>钢铁冶金</a:t>
              </a:r>
              <a:endParaRPr lang="en-US" altLang="zh-CN" sz="1200" b="1" dirty="0">
                <a:solidFill>
                  <a:srgbClr val="000000"/>
                </a:solidFill>
                <a:latin typeface="微软雅黑" pitchFamily="34" charset="-122"/>
              </a:endParaRPr>
            </a:p>
          </p:txBody>
        </p:sp>
      </p:grpSp>
      <p:sp>
        <p:nvSpPr>
          <p:cNvPr id="26" name="稻壳儿小白白(http://dwz.cn/Wu2UP)"/>
          <p:cNvSpPr txBox="1">
            <a:spLocks noChangeArrowheads="1"/>
          </p:cNvSpPr>
          <p:nvPr/>
        </p:nvSpPr>
        <p:spPr bwMode="auto">
          <a:xfrm>
            <a:off x="1571314" y="2716815"/>
            <a:ext cx="27126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373188"/>
            <a:r>
              <a:rPr lang="zh-CN" altLang="en-US" sz="1400" b="1" dirty="0">
                <a:solidFill>
                  <a:srgbClr val="044875"/>
                </a:solidFill>
                <a:latin typeface="微软雅黑" pitchFamily="34" charset="-122"/>
              </a:rPr>
              <a:t>国家高等学校特色专业建设点</a:t>
            </a:r>
            <a:r>
              <a:rPr lang="en-US" altLang="zh-CN" sz="1400" b="1" dirty="0">
                <a:solidFill>
                  <a:srgbClr val="044875"/>
                </a:solidFill>
                <a:latin typeface="微软雅黑" pitchFamily="34" charset="-122"/>
              </a:rPr>
              <a:t>1</a:t>
            </a:r>
            <a:r>
              <a:rPr lang="zh-CN" altLang="en-US" sz="1400" b="1" dirty="0">
                <a:solidFill>
                  <a:srgbClr val="044875"/>
                </a:solidFill>
                <a:latin typeface="微软雅黑" pitchFamily="34" charset="-122"/>
              </a:rPr>
              <a:t>个</a:t>
            </a:r>
            <a:r>
              <a:rPr lang="zh-CN" altLang="en-US" sz="1400" b="1" dirty="0">
                <a:solidFill>
                  <a:srgbClr val="FF0000"/>
                </a:solidFill>
                <a:latin typeface="微软雅黑" pitchFamily="34" charset="-122"/>
              </a:rPr>
              <a:t>（全校</a:t>
            </a:r>
            <a:r>
              <a:rPr lang="en-US" altLang="zh-CN" sz="1400" b="1" dirty="0">
                <a:solidFill>
                  <a:srgbClr val="FF0000"/>
                </a:solidFill>
                <a:latin typeface="微软雅黑" pitchFamily="34" charset="-122"/>
              </a:rPr>
              <a:t>4</a:t>
            </a:r>
            <a:r>
              <a:rPr lang="zh-CN" altLang="en-US" sz="1400" b="1" dirty="0">
                <a:solidFill>
                  <a:srgbClr val="FF0000"/>
                </a:solidFill>
                <a:latin typeface="微软雅黑" pitchFamily="34" charset="-122"/>
              </a:rPr>
              <a:t>个）</a:t>
            </a:r>
            <a:endParaRPr lang="en-US" altLang="zh-CN" sz="1400" b="1" dirty="0">
              <a:solidFill>
                <a:srgbClr val="FF0000"/>
              </a:solidFill>
              <a:latin typeface="微软雅黑" pitchFamily="34" charset="-122"/>
            </a:endParaRPr>
          </a:p>
        </p:txBody>
      </p:sp>
      <p:sp>
        <p:nvSpPr>
          <p:cNvPr id="27" name="稻壳儿小白白(http://dwz.cn/Wu2UP)"/>
          <p:cNvSpPr txBox="1">
            <a:spLocks noChangeArrowheads="1"/>
          </p:cNvSpPr>
          <p:nvPr/>
        </p:nvSpPr>
        <p:spPr bwMode="auto">
          <a:xfrm>
            <a:off x="1644799" y="3249172"/>
            <a:ext cx="1821656"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285750" indent="-285750" defTabSz="1373188">
              <a:lnSpc>
                <a:spcPct val="150000"/>
              </a:lnSpc>
              <a:buFont typeface="Arial" panose="020B0604020202020204" pitchFamily="34" charset="0"/>
              <a:buChar char="•"/>
            </a:pPr>
            <a:r>
              <a:rPr lang="zh-CN" altLang="en-US" sz="1200" b="1" dirty="0">
                <a:solidFill>
                  <a:srgbClr val="000000"/>
                </a:solidFill>
                <a:latin typeface="微软雅黑" pitchFamily="34" charset="-122"/>
              </a:rPr>
              <a:t>金属材料工程</a:t>
            </a:r>
            <a:endParaRPr lang="en-US" altLang="zh-CN" sz="1200" b="1" dirty="0">
              <a:solidFill>
                <a:srgbClr val="000000"/>
              </a:solidFill>
              <a:latin typeface="微软雅黑" pitchFamily="34" charset="-122"/>
            </a:endParaRPr>
          </a:p>
        </p:txBody>
      </p:sp>
      <p:sp>
        <p:nvSpPr>
          <p:cNvPr id="28" name="稻壳儿小白白(http://dwz.cn/Wu2UP)"/>
          <p:cNvSpPr txBox="1">
            <a:spLocks noChangeArrowheads="1"/>
          </p:cNvSpPr>
          <p:nvPr/>
        </p:nvSpPr>
        <p:spPr bwMode="auto">
          <a:xfrm>
            <a:off x="5614069" y="2734512"/>
            <a:ext cx="27485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373188"/>
            <a:r>
              <a:rPr lang="zh-CN" altLang="en-US" sz="1400" b="1" dirty="0">
                <a:solidFill>
                  <a:srgbClr val="044875"/>
                </a:solidFill>
                <a:latin typeface="微软雅黑" pitchFamily="34" charset="-122"/>
              </a:rPr>
              <a:t>国家十一五“</a:t>
            </a:r>
            <a:r>
              <a:rPr lang="en-US" altLang="zh-CN" sz="1400" b="1" dirty="0">
                <a:solidFill>
                  <a:srgbClr val="044875"/>
                </a:solidFill>
                <a:latin typeface="微软雅黑" pitchFamily="34" charset="-122"/>
              </a:rPr>
              <a:t>211</a:t>
            </a:r>
            <a:r>
              <a:rPr lang="zh-CN" altLang="en-US" sz="1400" b="1" dirty="0">
                <a:solidFill>
                  <a:srgbClr val="044875"/>
                </a:solidFill>
                <a:latin typeface="微软雅黑" pitchFamily="34" charset="-122"/>
              </a:rPr>
              <a:t>工程”重点建设资助学科</a:t>
            </a:r>
            <a:r>
              <a:rPr lang="en-US" altLang="zh-CN" sz="1400" b="1" dirty="0">
                <a:solidFill>
                  <a:srgbClr val="044875"/>
                </a:solidFill>
                <a:latin typeface="微软雅黑" pitchFamily="34" charset="-122"/>
              </a:rPr>
              <a:t>2</a:t>
            </a:r>
            <a:r>
              <a:rPr lang="zh-CN" altLang="en-US" sz="1400" b="1" dirty="0">
                <a:solidFill>
                  <a:srgbClr val="044875"/>
                </a:solidFill>
                <a:latin typeface="微软雅黑" pitchFamily="34" charset="-122"/>
              </a:rPr>
              <a:t>个</a:t>
            </a:r>
            <a:r>
              <a:rPr lang="zh-CN" altLang="en-US" sz="1400" b="1" dirty="0">
                <a:solidFill>
                  <a:srgbClr val="FF0000"/>
                </a:solidFill>
                <a:latin typeface="微软雅黑" pitchFamily="34" charset="-122"/>
              </a:rPr>
              <a:t>（全校</a:t>
            </a:r>
            <a:r>
              <a:rPr lang="en-US" altLang="zh-CN" sz="1400" b="1" dirty="0">
                <a:solidFill>
                  <a:srgbClr val="FF0000"/>
                </a:solidFill>
                <a:latin typeface="微软雅黑" pitchFamily="34" charset="-122"/>
              </a:rPr>
              <a:t>10</a:t>
            </a:r>
            <a:r>
              <a:rPr lang="zh-CN" altLang="en-US" sz="1400" b="1" dirty="0">
                <a:solidFill>
                  <a:srgbClr val="FF0000"/>
                </a:solidFill>
                <a:latin typeface="微软雅黑" pitchFamily="34" charset="-122"/>
              </a:rPr>
              <a:t>个）</a:t>
            </a:r>
          </a:p>
        </p:txBody>
      </p:sp>
      <p:sp>
        <p:nvSpPr>
          <p:cNvPr id="29" name="稻壳儿小白白(http://dwz.cn/Wu2UP)"/>
          <p:cNvSpPr txBox="1">
            <a:spLocks noChangeArrowheads="1"/>
          </p:cNvSpPr>
          <p:nvPr/>
        </p:nvSpPr>
        <p:spPr bwMode="auto">
          <a:xfrm>
            <a:off x="5548103" y="3225288"/>
            <a:ext cx="3076140"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285750" indent="-285750" defTabSz="1373188">
              <a:lnSpc>
                <a:spcPct val="150000"/>
              </a:lnSpc>
              <a:buFont typeface="Arial" panose="020B0604020202020204" pitchFamily="34" charset="0"/>
              <a:buChar char="•"/>
            </a:pPr>
            <a:r>
              <a:rPr lang="zh-CN" altLang="en-US" sz="1200" b="1" dirty="0">
                <a:solidFill>
                  <a:srgbClr val="000000"/>
                </a:solidFill>
                <a:latin typeface="微软雅黑" pitchFamily="34" charset="-122"/>
              </a:rPr>
              <a:t>钢铁冶金、新材料（九五、十五均</a:t>
            </a:r>
            <a:r>
              <a:rPr lang="en-US" altLang="zh-CN" sz="1200" b="1" dirty="0">
                <a:solidFill>
                  <a:srgbClr val="000000"/>
                </a:solidFill>
                <a:latin typeface="微软雅黑" pitchFamily="34" charset="-122"/>
              </a:rPr>
              <a:t>1</a:t>
            </a:r>
            <a:r>
              <a:rPr lang="zh-CN" altLang="en-US" sz="1200" b="1" dirty="0">
                <a:solidFill>
                  <a:srgbClr val="000000"/>
                </a:solidFill>
                <a:latin typeface="微软雅黑" pitchFamily="34" charset="-122"/>
              </a:rPr>
              <a:t>个）</a:t>
            </a:r>
            <a:endParaRPr lang="en-US" altLang="zh-CN" sz="1200" b="1" dirty="0">
              <a:solidFill>
                <a:srgbClr val="000000"/>
              </a:solidFill>
              <a:latin typeface="微软雅黑" pitchFamily="34" charset="-122"/>
            </a:endParaRPr>
          </a:p>
        </p:txBody>
      </p:sp>
      <p:sp>
        <p:nvSpPr>
          <p:cNvPr id="30" name="稻壳儿小白白(http://dwz.cn/Wu2UP)"/>
          <p:cNvSpPr txBox="1">
            <a:spLocks noChangeArrowheads="1"/>
          </p:cNvSpPr>
          <p:nvPr/>
        </p:nvSpPr>
        <p:spPr bwMode="auto">
          <a:xfrm>
            <a:off x="1651088" y="3993735"/>
            <a:ext cx="1657698" cy="2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373188">
              <a:lnSpc>
                <a:spcPct val="150000"/>
              </a:lnSpc>
            </a:pPr>
            <a:r>
              <a:rPr lang="zh-CN" altLang="en-US" sz="1400" b="1" dirty="0">
                <a:solidFill>
                  <a:srgbClr val="044875"/>
                </a:solidFill>
                <a:latin typeface="微软雅黑" pitchFamily="34" charset="-122"/>
              </a:rPr>
              <a:t>高峰高原学科</a:t>
            </a:r>
            <a:endParaRPr lang="en-US" altLang="zh-CN" sz="1400" b="1" dirty="0">
              <a:solidFill>
                <a:srgbClr val="044875"/>
              </a:solidFill>
              <a:latin typeface="微软雅黑" pitchFamily="34" charset="-122"/>
            </a:endParaRPr>
          </a:p>
        </p:txBody>
      </p:sp>
      <p:sp>
        <p:nvSpPr>
          <p:cNvPr id="31" name="稻壳儿小白白(http://dwz.cn/Wu2UP)"/>
          <p:cNvSpPr txBox="1">
            <a:spLocks noChangeArrowheads="1"/>
          </p:cNvSpPr>
          <p:nvPr/>
        </p:nvSpPr>
        <p:spPr bwMode="auto">
          <a:xfrm>
            <a:off x="1651087" y="4422917"/>
            <a:ext cx="2299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285750" indent="-285750" defTabSz="1373188">
              <a:buFont typeface="Arial" panose="020B0604020202020204" pitchFamily="34" charset="0"/>
              <a:buChar char="•"/>
            </a:pPr>
            <a:r>
              <a:rPr lang="zh-CN" altLang="en-US" sz="1200" b="1" dirty="0">
                <a:solidFill>
                  <a:srgbClr val="000000"/>
                </a:solidFill>
                <a:latin typeface="微软雅黑" pitchFamily="34" charset="-122"/>
              </a:rPr>
              <a:t>材料科学与工程（高峰</a:t>
            </a:r>
            <a:r>
              <a:rPr lang="en-US" altLang="zh-CN" sz="1200" b="1" dirty="0">
                <a:solidFill>
                  <a:srgbClr val="000000"/>
                </a:solidFill>
                <a:latin typeface="微软雅黑" pitchFamily="34" charset="-122"/>
              </a:rPr>
              <a:t>Ⅲ</a:t>
            </a:r>
            <a:r>
              <a:rPr lang="zh-CN" altLang="en-US" sz="1200" b="1" dirty="0">
                <a:solidFill>
                  <a:srgbClr val="000000"/>
                </a:solidFill>
                <a:latin typeface="微软雅黑" pitchFamily="34" charset="-122"/>
              </a:rPr>
              <a:t>）、冶金工程（高原</a:t>
            </a:r>
            <a:r>
              <a:rPr lang="en-US" altLang="zh-CN" sz="1200" b="1" dirty="0">
                <a:solidFill>
                  <a:srgbClr val="000000"/>
                </a:solidFill>
                <a:latin typeface="微软雅黑" pitchFamily="34" charset="-122"/>
              </a:rPr>
              <a:t>Ⅰ</a:t>
            </a:r>
            <a:r>
              <a:rPr lang="zh-CN" altLang="en-US" sz="1200" b="1" dirty="0">
                <a:solidFill>
                  <a:srgbClr val="000000"/>
                </a:solidFill>
                <a:latin typeface="微软雅黑" pitchFamily="34" charset="-122"/>
              </a:rPr>
              <a:t>）</a:t>
            </a:r>
            <a:endParaRPr lang="en-US" altLang="zh-CN" sz="1200" b="1" dirty="0">
              <a:solidFill>
                <a:srgbClr val="000000"/>
              </a:solidFill>
              <a:latin typeface="微软雅黑" pitchFamily="34" charset="-122"/>
            </a:endParaRPr>
          </a:p>
        </p:txBody>
      </p:sp>
      <p:sp>
        <p:nvSpPr>
          <p:cNvPr id="32" name="稻壳儿小白白(http://dwz.cn/Wu2UP)"/>
          <p:cNvSpPr txBox="1">
            <a:spLocks noChangeArrowheads="1"/>
          </p:cNvSpPr>
          <p:nvPr/>
        </p:nvSpPr>
        <p:spPr bwMode="auto">
          <a:xfrm>
            <a:off x="5614069" y="3990583"/>
            <a:ext cx="2892143" cy="2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373188">
              <a:lnSpc>
                <a:spcPct val="150000"/>
              </a:lnSpc>
            </a:pPr>
            <a:r>
              <a:rPr lang="zh-CN" altLang="en-US" sz="1400" b="1" dirty="0">
                <a:solidFill>
                  <a:srgbClr val="044875"/>
                </a:solidFill>
                <a:latin typeface="微软雅黑" pitchFamily="34" charset="-122"/>
              </a:rPr>
              <a:t>上海市一流学科</a:t>
            </a:r>
            <a:r>
              <a:rPr lang="en-US" altLang="zh-CN" sz="1400" b="1" dirty="0">
                <a:solidFill>
                  <a:srgbClr val="044875"/>
                </a:solidFill>
                <a:latin typeface="微软雅黑" pitchFamily="34" charset="-122"/>
              </a:rPr>
              <a:t>2</a:t>
            </a:r>
            <a:r>
              <a:rPr lang="zh-CN" altLang="en-US" sz="1400" b="1" dirty="0">
                <a:solidFill>
                  <a:srgbClr val="044875"/>
                </a:solidFill>
                <a:latin typeface="微软雅黑" pitchFamily="34" charset="-122"/>
              </a:rPr>
              <a:t>个</a:t>
            </a:r>
            <a:r>
              <a:rPr lang="zh-CN" altLang="en-US" sz="1400" b="1" dirty="0">
                <a:solidFill>
                  <a:srgbClr val="FF0000"/>
                </a:solidFill>
                <a:latin typeface="微软雅黑" pitchFamily="34" charset="-122"/>
              </a:rPr>
              <a:t>（全校</a:t>
            </a:r>
            <a:r>
              <a:rPr lang="en-US" altLang="zh-CN" sz="1400" b="1" dirty="0">
                <a:solidFill>
                  <a:srgbClr val="FF0000"/>
                </a:solidFill>
                <a:latin typeface="微软雅黑" pitchFamily="34" charset="-122"/>
              </a:rPr>
              <a:t>11</a:t>
            </a:r>
            <a:r>
              <a:rPr lang="zh-CN" altLang="en-US" sz="1400" b="1" dirty="0">
                <a:solidFill>
                  <a:srgbClr val="FF0000"/>
                </a:solidFill>
                <a:latin typeface="微软雅黑" pitchFamily="34" charset="-122"/>
              </a:rPr>
              <a:t>个）</a:t>
            </a:r>
            <a:endParaRPr lang="en-US" altLang="zh-CN" sz="1400" b="1" dirty="0">
              <a:solidFill>
                <a:srgbClr val="FF0000"/>
              </a:solidFill>
              <a:latin typeface="微软雅黑" pitchFamily="34" charset="-122"/>
            </a:endParaRPr>
          </a:p>
        </p:txBody>
      </p:sp>
      <p:sp>
        <p:nvSpPr>
          <p:cNvPr id="33" name="稻壳儿小白白(http://dwz.cn/Wu2UP)"/>
          <p:cNvSpPr txBox="1">
            <a:spLocks noChangeArrowheads="1"/>
          </p:cNvSpPr>
          <p:nvPr/>
        </p:nvSpPr>
        <p:spPr bwMode="auto">
          <a:xfrm>
            <a:off x="5614069" y="4546027"/>
            <a:ext cx="2595056"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285750" indent="-285750" defTabSz="1373188">
              <a:lnSpc>
                <a:spcPct val="150000"/>
              </a:lnSpc>
              <a:buFont typeface="Arial" panose="020B0604020202020204" pitchFamily="34" charset="0"/>
              <a:buChar char="•"/>
            </a:pPr>
            <a:r>
              <a:rPr lang="zh-CN" altLang="en-US" sz="1200" b="1" dirty="0">
                <a:solidFill>
                  <a:srgbClr val="000000"/>
                </a:solidFill>
                <a:latin typeface="微软雅黑" pitchFamily="34" charset="-122"/>
              </a:rPr>
              <a:t>冶金工程、材料科学与工程</a:t>
            </a:r>
          </a:p>
        </p:txBody>
      </p:sp>
      <p:grpSp>
        <p:nvGrpSpPr>
          <p:cNvPr id="45" name="组合 44">
            <a:extLst>
              <a:ext uri="{FF2B5EF4-FFF2-40B4-BE49-F238E27FC236}">
                <a16:creationId xmlns="" xmlns:a16="http://schemas.microsoft.com/office/drawing/2014/main" id="{D2CEA223-94CB-466C-BF2B-4880DDED15AF}"/>
              </a:ext>
            </a:extLst>
          </p:cNvPr>
          <p:cNvGrpSpPr/>
          <p:nvPr/>
        </p:nvGrpSpPr>
        <p:grpSpPr>
          <a:xfrm>
            <a:off x="537001" y="5178409"/>
            <a:ext cx="3814924" cy="1325132"/>
            <a:chOff x="537001" y="5178409"/>
            <a:chExt cx="3814924" cy="1325132"/>
          </a:xfrm>
        </p:grpSpPr>
        <p:sp>
          <p:nvSpPr>
            <p:cNvPr id="34" name="稻壳儿小白白(http://dwz.cn/Wu2UP)"/>
            <p:cNvSpPr>
              <a:spLocks noChangeArrowheads="1"/>
            </p:cNvSpPr>
            <p:nvPr/>
          </p:nvSpPr>
          <p:spPr bwMode="auto">
            <a:xfrm>
              <a:off x="1261931" y="5333768"/>
              <a:ext cx="3089994" cy="1014413"/>
            </a:xfrm>
            <a:prstGeom prst="rect">
              <a:avLst/>
            </a:prstGeom>
            <a:noFill/>
            <a:ln w="9525">
              <a:solidFill>
                <a:srgbClr val="ADBACA"/>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35" name="稻壳儿小白白(http://dwz.cn/Wu2UP)"/>
            <p:cNvSpPr>
              <a:spLocks noChangeArrowheads="1"/>
            </p:cNvSpPr>
            <p:nvPr/>
          </p:nvSpPr>
          <p:spPr bwMode="auto">
            <a:xfrm>
              <a:off x="537001" y="5178409"/>
              <a:ext cx="993850" cy="1325132"/>
            </a:xfrm>
            <a:prstGeom prst="ellipse">
              <a:avLst/>
            </a:prstGeom>
            <a:solidFill>
              <a:srgbClr val="0072A9"/>
            </a:solidFill>
            <a:ln>
              <a:noFill/>
            </a:ln>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grpSp>
          <p:nvGrpSpPr>
            <p:cNvPr id="43" name="组合 42">
              <a:extLst>
                <a:ext uri="{FF2B5EF4-FFF2-40B4-BE49-F238E27FC236}">
                  <a16:creationId xmlns="" xmlns:a16="http://schemas.microsoft.com/office/drawing/2014/main" id="{8E95725D-A334-4320-8627-19BBD716F451}"/>
                </a:ext>
              </a:extLst>
            </p:cNvPr>
            <p:cNvGrpSpPr/>
            <p:nvPr/>
          </p:nvGrpSpPr>
          <p:grpSpPr>
            <a:xfrm>
              <a:off x="659856" y="5439176"/>
              <a:ext cx="3684368" cy="694386"/>
              <a:chOff x="659856" y="5439176"/>
              <a:chExt cx="3684368" cy="694386"/>
            </a:xfrm>
          </p:grpSpPr>
          <p:sp>
            <p:nvSpPr>
              <p:cNvPr id="36" name="稻壳儿小白白(http://dwz.cn/Wu2UP)"/>
              <p:cNvSpPr txBox="1">
                <a:spLocks noChangeArrowheads="1"/>
              </p:cNvSpPr>
              <p:nvPr/>
            </p:nvSpPr>
            <p:spPr bwMode="auto">
              <a:xfrm>
                <a:off x="1517178" y="5439176"/>
                <a:ext cx="28270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373188"/>
                <a:r>
                  <a:rPr lang="zh-CN" altLang="en-US" sz="1400" b="1" dirty="0">
                    <a:solidFill>
                      <a:srgbClr val="044875"/>
                    </a:solidFill>
                    <a:latin typeface="微软雅黑" pitchFamily="34" charset="-122"/>
                  </a:rPr>
                  <a:t>国防特色学科</a:t>
                </a:r>
                <a:r>
                  <a:rPr lang="zh-CN" altLang="en-US" sz="1400" b="1" dirty="0">
                    <a:solidFill>
                      <a:srgbClr val="FF0000"/>
                    </a:solidFill>
                    <a:latin typeface="微软雅黑" pitchFamily="34" charset="-122"/>
                  </a:rPr>
                  <a:t>（全校</a:t>
                </a:r>
                <a:r>
                  <a:rPr lang="en-US" altLang="zh-CN" sz="1400" b="1" dirty="0">
                    <a:solidFill>
                      <a:srgbClr val="FF0000"/>
                    </a:solidFill>
                    <a:latin typeface="微软雅黑" pitchFamily="34" charset="-122"/>
                  </a:rPr>
                  <a:t>3</a:t>
                </a:r>
                <a:r>
                  <a:rPr lang="zh-CN" altLang="en-US" sz="1400" b="1" dirty="0">
                    <a:solidFill>
                      <a:srgbClr val="FF0000"/>
                    </a:solidFill>
                    <a:latin typeface="微软雅黑" pitchFamily="34" charset="-122"/>
                  </a:rPr>
                  <a:t>个）</a:t>
                </a:r>
                <a:endParaRPr lang="en-US" altLang="zh-CN" sz="1400" b="1" dirty="0">
                  <a:solidFill>
                    <a:srgbClr val="FF0000"/>
                  </a:solidFill>
                  <a:latin typeface="微软雅黑" pitchFamily="34" charset="-122"/>
                </a:endParaRPr>
              </a:p>
            </p:txBody>
          </p:sp>
          <p:sp>
            <p:nvSpPr>
              <p:cNvPr id="37" name="稻壳儿小白白(http://dwz.cn/Wu2UP)"/>
              <p:cNvSpPr txBox="1">
                <a:spLocks noChangeArrowheads="1"/>
              </p:cNvSpPr>
              <p:nvPr/>
            </p:nvSpPr>
            <p:spPr bwMode="auto">
              <a:xfrm>
                <a:off x="1556749" y="5889200"/>
                <a:ext cx="1982514"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285750" indent="-285750" defTabSz="1373188">
                  <a:lnSpc>
                    <a:spcPct val="150000"/>
                  </a:lnSpc>
                  <a:buFont typeface="Arial" panose="020B0604020202020204" pitchFamily="34" charset="0"/>
                  <a:buChar char="•"/>
                </a:pPr>
                <a:r>
                  <a:rPr lang="zh-CN" altLang="en-US" sz="1200" b="1" dirty="0">
                    <a:solidFill>
                      <a:srgbClr val="000000"/>
                    </a:solidFill>
                    <a:latin typeface="微软雅黑" pitchFamily="34" charset="-122"/>
                  </a:rPr>
                  <a:t>军用关键材料</a:t>
                </a:r>
                <a:endParaRPr lang="en-US" altLang="zh-CN" sz="1200" b="1" dirty="0">
                  <a:solidFill>
                    <a:srgbClr val="000000"/>
                  </a:solidFill>
                  <a:latin typeface="微软雅黑" pitchFamily="34" charset="-122"/>
                </a:endParaRPr>
              </a:p>
            </p:txBody>
          </p:sp>
          <p:sp>
            <p:nvSpPr>
              <p:cNvPr id="38" name="TextBox 37"/>
              <p:cNvSpPr txBox="1"/>
              <p:nvPr/>
            </p:nvSpPr>
            <p:spPr>
              <a:xfrm>
                <a:off x="659856" y="5558076"/>
                <a:ext cx="748140" cy="400110"/>
              </a:xfrm>
              <a:prstGeom prst="rect">
                <a:avLst/>
              </a:prstGeom>
              <a:noFill/>
            </p:spPr>
            <p:txBody>
              <a:bodyPr vert="horz" wrap="square" rtlCol="0">
                <a:spAutoFit/>
              </a:bodyPr>
              <a:lstStyle/>
              <a:p>
                <a:pPr algn="ctr"/>
                <a:r>
                  <a:rPr lang="zh-CN" altLang="en-US" sz="2000" b="1" dirty="0">
                    <a:solidFill>
                      <a:schemeClr val="bg1"/>
                    </a:solidFill>
                    <a:latin typeface="微软雅黑" pitchFamily="34" charset="-122"/>
                    <a:ea typeface="微软雅黑" pitchFamily="34" charset="-122"/>
                  </a:rPr>
                  <a:t>八一</a:t>
                </a:r>
              </a:p>
            </p:txBody>
          </p:sp>
        </p:grpSp>
      </p:grpSp>
      <p:sp>
        <p:nvSpPr>
          <p:cNvPr id="50" name="稻壳儿小白白(http://dwz.cn/Wu2UP)">
            <a:extLst>
              <a:ext uri="{FF2B5EF4-FFF2-40B4-BE49-F238E27FC236}">
                <a16:creationId xmlns="" xmlns:a16="http://schemas.microsoft.com/office/drawing/2014/main" id="{ADA90878-6A1D-4808-BAEC-848012F408DF}"/>
              </a:ext>
            </a:extLst>
          </p:cNvPr>
          <p:cNvSpPr>
            <a:spLocks noChangeArrowheads="1"/>
          </p:cNvSpPr>
          <p:nvPr/>
        </p:nvSpPr>
        <p:spPr bwMode="auto">
          <a:xfrm>
            <a:off x="5239023" y="5357274"/>
            <a:ext cx="3367976" cy="1014413"/>
          </a:xfrm>
          <a:prstGeom prst="rect">
            <a:avLst/>
          </a:prstGeom>
          <a:noFill/>
          <a:ln w="9525">
            <a:solidFill>
              <a:srgbClr val="ADBACA"/>
            </a:solidFill>
            <a:bevel/>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52" name="稻壳儿小白白(http://dwz.cn/Wu2UP)">
            <a:extLst>
              <a:ext uri="{FF2B5EF4-FFF2-40B4-BE49-F238E27FC236}">
                <a16:creationId xmlns="" xmlns:a16="http://schemas.microsoft.com/office/drawing/2014/main" id="{34C732EC-50E4-4476-B692-F5F63EDA92EF}"/>
              </a:ext>
            </a:extLst>
          </p:cNvPr>
          <p:cNvSpPr>
            <a:spLocks noChangeArrowheads="1"/>
          </p:cNvSpPr>
          <p:nvPr/>
        </p:nvSpPr>
        <p:spPr bwMode="auto">
          <a:xfrm>
            <a:off x="4623027" y="5222037"/>
            <a:ext cx="913210" cy="1216025"/>
          </a:xfrm>
          <a:prstGeom prst="ellipse">
            <a:avLst/>
          </a:prstGeom>
          <a:solidFill>
            <a:schemeClr val="accent5">
              <a:lumMod val="75000"/>
            </a:schemeClr>
          </a:solidFill>
          <a:ln>
            <a:noFill/>
          </a:ln>
        </p:spPr>
        <p:txBody>
          <a:bodyPr lIns="121682" tIns="60841" rIns="121682" bIns="60841"/>
          <a:lstStyle>
            <a:lvl1pPr defTabSz="1217613">
              <a:defRPr>
                <a:solidFill>
                  <a:schemeClr val="tx1"/>
                </a:solidFill>
                <a:latin typeface="Arial" panose="020B0604020202020204" pitchFamily="34" charset="0"/>
                <a:ea typeface="微软雅黑" panose="020B0503020204020204" pitchFamily="34" charset="-122"/>
              </a:defRPr>
            </a:lvl1pPr>
            <a:lvl2pPr marL="742950" indent="-285750" defTabSz="1217613">
              <a:defRPr>
                <a:solidFill>
                  <a:schemeClr val="tx1"/>
                </a:solidFill>
                <a:latin typeface="Arial" panose="020B0604020202020204" pitchFamily="34" charset="0"/>
                <a:ea typeface="微软雅黑" panose="020B0503020204020204" pitchFamily="34" charset="-122"/>
              </a:defRPr>
            </a:lvl2pPr>
            <a:lvl3pPr marL="1143000" indent="-228600" defTabSz="1217613">
              <a:defRPr>
                <a:solidFill>
                  <a:schemeClr val="tx1"/>
                </a:solidFill>
                <a:latin typeface="Arial" panose="020B0604020202020204" pitchFamily="34" charset="0"/>
                <a:ea typeface="微软雅黑" panose="020B0503020204020204" pitchFamily="34" charset="-122"/>
              </a:defRPr>
            </a:lvl3pPr>
            <a:lvl4pPr marL="1600200" indent="-228600" defTabSz="1217613">
              <a:defRPr>
                <a:solidFill>
                  <a:schemeClr val="tx1"/>
                </a:solidFill>
                <a:latin typeface="Arial" panose="020B0604020202020204" pitchFamily="34" charset="0"/>
                <a:ea typeface="微软雅黑" panose="020B0503020204020204" pitchFamily="34" charset="-122"/>
              </a:defRPr>
            </a:lvl4pPr>
            <a:lvl5pPr marL="2057400" indent="-228600" defTabSz="1217613">
              <a:defRPr>
                <a:solidFill>
                  <a:schemeClr val="tx1"/>
                </a:solidFill>
                <a:latin typeface="Arial" panose="020B0604020202020204" pitchFamily="34" charset="0"/>
                <a:ea typeface="微软雅黑" panose="020B0503020204020204" pitchFamily="34"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400" dirty="0">
              <a:solidFill>
                <a:srgbClr val="262626"/>
              </a:solidFill>
              <a:sym typeface="Arial" panose="020B0604020202020204" pitchFamily="34" charset="0"/>
            </a:endParaRPr>
          </a:p>
        </p:txBody>
      </p:sp>
      <p:sp>
        <p:nvSpPr>
          <p:cNvPr id="54" name="稻壳儿小白白(http://dwz.cn/Wu2UP)">
            <a:extLst>
              <a:ext uri="{FF2B5EF4-FFF2-40B4-BE49-F238E27FC236}">
                <a16:creationId xmlns="" xmlns:a16="http://schemas.microsoft.com/office/drawing/2014/main" id="{F9679476-BBC1-412F-B4B4-C0ABDF9C988E}"/>
              </a:ext>
            </a:extLst>
          </p:cNvPr>
          <p:cNvSpPr txBox="1">
            <a:spLocks noChangeArrowheads="1"/>
          </p:cNvSpPr>
          <p:nvPr/>
        </p:nvSpPr>
        <p:spPr bwMode="auto">
          <a:xfrm>
            <a:off x="5782375" y="5427508"/>
            <a:ext cx="2697202" cy="2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1373188">
              <a:lnSpc>
                <a:spcPct val="150000"/>
              </a:lnSpc>
            </a:pPr>
            <a:r>
              <a:rPr lang="zh-CN" altLang="en-US" sz="1400" b="1" dirty="0">
                <a:solidFill>
                  <a:srgbClr val="044875"/>
                </a:solidFill>
                <a:latin typeface="微软雅黑" pitchFamily="34" charset="-122"/>
              </a:rPr>
              <a:t>高水平创新团队</a:t>
            </a:r>
            <a:r>
              <a:rPr lang="en-US" altLang="zh-CN" sz="1400" b="1" dirty="0">
                <a:solidFill>
                  <a:srgbClr val="044875"/>
                </a:solidFill>
                <a:latin typeface="微软雅黑" pitchFamily="34" charset="-122"/>
              </a:rPr>
              <a:t>6</a:t>
            </a:r>
            <a:r>
              <a:rPr lang="zh-CN" altLang="en-US" sz="1400" b="1" dirty="0">
                <a:solidFill>
                  <a:srgbClr val="044875"/>
                </a:solidFill>
                <a:latin typeface="微软雅黑" pitchFamily="34" charset="-122"/>
              </a:rPr>
              <a:t>个</a:t>
            </a:r>
            <a:r>
              <a:rPr lang="zh-CN" altLang="en-US" sz="1400" b="1" dirty="0">
                <a:solidFill>
                  <a:srgbClr val="FF0000"/>
                </a:solidFill>
                <a:latin typeface="微软雅黑" pitchFamily="34" charset="-122"/>
              </a:rPr>
              <a:t>（全校</a:t>
            </a:r>
            <a:r>
              <a:rPr lang="en-US" altLang="zh-CN" sz="1400" b="1" dirty="0">
                <a:solidFill>
                  <a:srgbClr val="FF0000"/>
                </a:solidFill>
                <a:latin typeface="微软雅黑" pitchFamily="34" charset="-122"/>
              </a:rPr>
              <a:t>32</a:t>
            </a:r>
            <a:r>
              <a:rPr lang="zh-CN" altLang="en-US" sz="1400" b="1" dirty="0">
                <a:solidFill>
                  <a:srgbClr val="FF0000"/>
                </a:solidFill>
                <a:latin typeface="微软雅黑" pitchFamily="34" charset="-122"/>
              </a:rPr>
              <a:t>个）</a:t>
            </a:r>
            <a:endParaRPr lang="en-US" altLang="zh-CN" sz="1400" b="1" dirty="0">
              <a:solidFill>
                <a:srgbClr val="FF0000"/>
              </a:solidFill>
              <a:latin typeface="微软雅黑" pitchFamily="34" charset="-122"/>
            </a:endParaRPr>
          </a:p>
        </p:txBody>
      </p:sp>
      <p:sp>
        <p:nvSpPr>
          <p:cNvPr id="55" name="稻壳儿小白白(http://dwz.cn/Wu2UP)">
            <a:extLst>
              <a:ext uri="{FF2B5EF4-FFF2-40B4-BE49-F238E27FC236}">
                <a16:creationId xmlns="" xmlns:a16="http://schemas.microsoft.com/office/drawing/2014/main" id="{C42BEA1B-232C-49A3-942A-B1FB8B6A653F}"/>
              </a:ext>
            </a:extLst>
          </p:cNvPr>
          <p:cNvSpPr txBox="1">
            <a:spLocks noChangeArrowheads="1"/>
          </p:cNvSpPr>
          <p:nvPr/>
        </p:nvSpPr>
        <p:spPr bwMode="auto">
          <a:xfrm>
            <a:off x="5548103" y="5712586"/>
            <a:ext cx="1933615" cy="52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285750" indent="-285750" defTabSz="1373188">
              <a:lnSpc>
                <a:spcPct val="150000"/>
              </a:lnSpc>
              <a:buFont typeface="Arial" panose="020B0604020202020204" pitchFamily="34" charset="0"/>
              <a:buChar char="•"/>
            </a:pPr>
            <a:r>
              <a:rPr lang="zh-CN" altLang="en-US" sz="1200" b="1" dirty="0">
                <a:solidFill>
                  <a:srgbClr val="000000"/>
                </a:solidFill>
                <a:latin typeface="微软雅黑" pitchFamily="34" charset="-122"/>
              </a:rPr>
              <a:t>战略创新团队</a:t>
            </a:r>
            <a:r>
              <a:rPr lang="en-US" altLang="zh-CN" sz="1200" b="1" dirty="0">
                <a:solidFill>
                  <a:srgbClr val="000000"/>
                </a:solidFill>
                <a:latin typeface="微软雅黑" pitchFamily="34" charset="-122"/>
              </a:rPr>
              <a:t>2</a:t>
            </a:r>
            <a:r>
              <a:rPr lang="zh-CN" altLang="en-US" sz="1200" b="1" dirty="0">
                <a:solidFill>
                  <a:srgbClr val="000000"/>
                </a:solidFill>
                <a:latin typeface="微软雅黑" pitchFamily="34" charset="-122"/>
              </a:rPr>
              <a:t>个</a:t>
            </a:r>
            <a:endParaRPr lang="en-US" altLang="zh-CN" sz="1200" b="1" dirty="0">
              <a:solidFill>
                <a:srgbClr val="000000"/>
              </a:solidFill>
              <a:latin typeface="微软雅黑" pitchFamily="34" charset="-122"/>
            </a:endParaRPr>
          </a:p>
          <a:p>
            <a:pPr marL="285750" indent="-285750" defTabSz="1373188">
              <a:lnSpc>
                <a:spcPct val="150000"/>
              </a:lnSpc>
              <a:buFont typeface="Arial" panose="020B0604020202020204" pitchFamily="34" charset="0"/>
              <a:buChar char="•"/>
            </a:pPr>
            <a:r>
              <a:rPr lang="zh-CN" altLang="en-US" sz="1200" b="1" dirty="0">
                <a:solidFill>
                  <a:srgbClr val="000000"/>
                </a:solidFill>
                <a:latin typeface="微软雅黑" pitchFamily="34" charset="-122"/>
              </a:rPr>
              <a:t>重点创新团队</a:t>
            </a:r>
            <a:r>
              <a:rPr lang="en-US" altLang="zh-CN" sz="1200" b="1" dirty="0">
                <a:solidFill>
                  <a:srgbClr val="000000"/>
                </a:solidFill>
                <a:latin typeface="微软雅黑" pitchFamily="34" charset="-122"/>
              </a:rPr>
              <a:t>4</a:t>
            </a:r>
            <a:r>
              <a:rPr lang="zh-CN" altLang="en-US" sz="1200" b="1" dirty="0">
                <a:solidFill>
                  <a:srgbClr val="000000"/>
                </a:solidFill>
                <a:latin typeface="微软雅黑" pitchFamily="34" charset="-122"/>
              </a:rPr>
              <a:t>个</a:t>
            </a:r>
            <a:endParaRPr lang="en-US" altLang="zh-CN" sz="1200" b="1" dirty="0">
              <a:solidFill>
                <a:srgbClr val="000000"/>
              </a:solidFill>
              <a:latin typeface="微软雅黑" pitchFamily="34" charset="-122"/>
            </a:endParaRPr>
          </a:p>
        </p:txBody>
      </p:sp>
      <p:sp>
        <p:nvSpPr>
          <p:cNvPr id="49" name="太阳形 48">
            <a:extLst>
              <a:ext uri="{FF2B5EF4-FFF2-40B4-BE49-F238E27FC236}">
                <a16:creationId xmlns="" xmlns:a16="http://schemas.microsoft.com/office/drawing/2014/main" id="{D34BB7EC-CE19-40D5-B5C7-DD913635FC2E}"/>
              </a:ext>
            </a:extLst>
          </p:cNvPr>
          <p:cNvSpPr/>
          <p:nvPr/>
        </p:nvSpPr>
        <p:spPr bwMode="auto">
          <a:xfrm>
            <a:off x="4869158" y="5558076"/>
            <a:ext cx="431728" cy="579295"/>
          </a:xfrm>
          <a:prstGeom prst="su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pic>
        <p:nvPicPr>
          <p:cNvPr id="57" name="图片 56">
            <a:extLst>
              <a:ext uri="{FF2B5EF4-FFF2-40B4-BE49-F238E27FC236}">
                <a16:creationId xmlns="" xmlns:a16="http://schemas.microsoft.com/office/drawing/2014/main" id="{7E7EFAE9-CDF4-45D3-A4A6-4D127FAC3F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extLst>
      <p:ext uri="{BB962C8B-B14F-4D97-AF65-F5344CB8AC3E}">
        <p14:creationId xmlns:p14="http://schemas.microsoft.com/office/powerpoint/2010/main" val="63271752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a:spLocks noChangeArrowheads="1"/>
          </p:cNvSpPr>
          <p:nvPr/>
        </p:nvSpPr>
        <p:spPr bwMode="auto">
          <a:xfrm>
            <a:off x="4546035" y="5941719"/>
            <a:ext cx="4197915"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ea typeface="宋体" pitchFamily="2" charset="-122"/>
                <a:sym typeface="Arial" pitchFamily="34" charset="0"/>
              </a:defRPr>
            </a:lvl1pPr>
            <a:lvl2pPr>
              <a:defRPr sz="2800">
                <a:solidFill>
                  <a:schemeClr val="tx1"/>
                </a:solidFill>
                <a:latin typeface="Arial" pitchFamily="34" charset="0"/>
                <a:ea typeface="宋体" pitchFamily="2" charset="-122"/>
                <a:sym typeface="Arial" pitchFamily="34" charset="0"/>
              </a:defRPr>
            </a:lvl2pPr>
            <a:lvl3pPr>
              <a:defRPr sz="2400">
                <a:solidFill>
                  <a:schemeClr val="tx1"/>
                </a:solidFill>
                <a:latin typeface="Arial" pitchFamily="34" charset="0"/>
                <a:ea typeface="宋体" pitchFamily="2" charset="-122"/>
                <a:sym typeface="Arial" pitchFamily="34" charset="0"/>
              </a:defRPr>
            </a:lvl3pPr>
            <a:lvl4pPr>
              <a:defRPr sz="2000">
                <a:solidFill>
                  <a:schemeClr val="tx1"/>
                </a:solidFill>
                <a:latin typeface="Arial" pitchFamily="34" charset="0"/>
                <a:ea typeface="宋体" pitchFamily="2" charset="-122"/>
                <a:sym typeface="Arial" pitchFamily="34" charset="0"/>
              </a:defRPr>
            </a:lvl4pPr>
            <a:lvl5pPr>
              <a:defRPr sz="2000">
                <a:solidFill>
                  <a:schemeClr val="tx1"/>
                </a:solidFill>
                <a:latin typeface="Arial" pitchFamily="34" charset="0"/>
                <a:ea typeface="宋体" pitchFamily="2" charset="-122"/>
                <a:sym typeface="Arial" pitchFamily="34" charset="0"/>
              </a:defRPr>
            </a:lvl5pPr>
            <a:lvl6pPr>
              <a:defRPr sz="2000">
                <a:solidFill>
                  <a:schemeClr val="tx1"/>
                </a:solidFill>
                <a:latin typeface="Arial" pitchFamily="34" charset="0"/>
                <a:ea typeface="宋体" pitchFamily="2" charset="-122"/>
                <a:sym typeface="Arial" pitchFamily="34" charset="0"/>
              </a:defRPr>
            </a:lvl6pPr>
            <a:lvl7pPr>
              <a:defRPr sz="2000">
                <a:solidFill>
                  <a:schemeClr val="tx1"/>
                </a:solidFill>
                <a:latin typeface="Arial" pitchFamily="34" charset="0"/>
                <a:ea typeface="宋体" pitchFamily="2" charset="-122"/>
                <a:sym typeface="Arial" pitchFamily="34" charset="0"/>
              </a:defRPr>
            </a:lvl7pPr>
            <a:lvl8pPr>
              <a:defRPr sz="2000">
                <a:solidFill>
                  <a:schemeClr val="tx1"/>
                </a:solidFill>
                <a:latin typeface="Arial" pitchFamily="34" charset="0"/>
                <a:ea typeface="宋体" pitchFamily="2" charset="-122"/>
                <a:sym typeface="Arial" pitchFamily="34" charset="0"/>
              </a:defRPr>
            </a:lvl8pPr>
            <a:lvl9pPr>
              <a:defRPr sz="2000">
                <a:solidFill>
                  <a:schemeClr val="tx1"/>
                </a:solidFill>
                <a:latin typeface="Arial" pitchFamily="34" charset="0"/>
                <a:ea typeface="宋体" pitchFamily="2" charset="-122"/>
                <a:sym typeface="Arial" pitchFamily="34" charset="0"/>
              </a:defRPr>
            </a:lvl9pPr>
          </a:lstStyle>
          <a:p>
            <a:pPr algn="ctr" eaLnBrk="1" hangingPunct="1"/>
            <a:r>
              <a:rPr lang="zh-CN" altLang="en-US" sz="1600" b="1" dirty="0">
                <a:solidFill>
                  <a:srgbClr val="C00000"/>
                </a:solidFill>
                <a:latin typeface="微软雅黑" pitchFamily="34" charset="-122"/>
                <a:ea typeface="微软雅黑" pitchFamily="34" charset="-122"/>
                <a:cs typeface="-윤고딕140"/>
              </a:rPr>
              <a:t>围绕学科发展，不断完善人才队伍结构</a:t>
            </a:r>
          </a:p>
        </p:txBody>
      </p:sp>
      <p:sp>
        <p:nvSpPr>
          <p:cNvPr id="3" name="矩形 35"/>
          <p:cNvSpPr>
            <a:spLocks noChangeArrowheads="1"/>
          </p:cNvSpPr>
          <p:nvPr/>
        </p:nvSpPr>
        <p:spPr bwMode="auto">
          <a:xfrm>
            <a:off x="185738" y="1087792"/>
            <a:ext cx="445770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400" b="1" dirty="0">
                <a:latin typeface="微软雅黑" pitchFamily="34" charset="-122"/>
                <a:ea typeface="微软雅黑" pitchFamily="34" charset="-122"/>
                <a:sym typeface="Arial" pitchFamily="34" charset="0"/>
              </a:rPr>
              <a:t>高层次人才</a:t>
            </a:r>
            <a:endParaRPr lang="en-US" altLang="zh-CN" sz="100" b="1" dirty="0">
              <a:latin typeface="微软雅黑" pitchFamily="34" charset="-122"/>
              <a:ea typeface="微软雅黑" pitchFamily="34" charset="-122"/>
              <a:sym typeface="Arial" pitchFamily="34" charset="0"/>
            </a:endParaRPr>
          </a:p>
          <a:p>
            <a:endParaRPr lang="zh-CN" altLang="zh-CN" sz="100" dirty="0">
              <a:latin typeface="微软雅黑" pitchFamily="34" charset="-122"/>
              <a:ea typeface="微软雅黑" pitchFamily="34" charset="-122"/>
              <a:sym typeface="Arial" pitchFamily="34" charset="0"/>
            </a:endParaRPr>
          </a:p>
          <a:p>
            <a:pPr>
              <a:lnSpc>
                <a:spcPct val="120000"/>
              </a:lnSpc>
            </a:pPr>
            <a:endParaRPr lang="en-US" altLang="zh-CN" sz="400" b="1" dirty="0">
              <a:latin typeface="微软雅黑" pitchFamily="34" charset="-122"/>
              <a:ea typeface="微软雅黑" pitchFamily="34" charset="-122"/>
              <a:sym typeface="Arial" pitchFamily="34" charset="0"/>
            </a:endParaRPr>
          </a:p>
          <a:p>
            <a:pPr>
              <a:lnSpc>
                <a:spcPct val="120000"/>
              </a:lnSpc>
            </a:pPr>
            <a:r>
              <a:rPr lang="zh-CN" altLang="zh-CN" sz="1100" b="1" dirty="0">
                <a:latin typeface="微软雅黑" pitchFamily="34" charset="-122"/>
                <a:ea typeface="微软雅黑" pitchFamily="34" charset="-122"/>
                <a:sym typeface="Arial" pitchFamily="34" charset="0"/>
              </a:rPr>
              <a:t>中国科学院院士</a:t>
            </a:r>
            <a:r>
              <a:rPr lang="zh-CN" altLang="en-US" sz="1100" b="1" dirty="0">
                <a:latin typeface="微软雅黑" pitchFamily="34" charset="-122"/>
                <a:ea typeface="微软雅黑" pitchFamily="34" charset="-122"/>
                <a:sym typeface="Arial" pitchFamily="34" charset="0"/>
              </a:rPr>
              <a:t>、工程院院士</a:t>
            </a:r>
            <a:r>
              <a:rPr lang="zh-CN" altLang="zh-CN" sz="1100" b="1" dirty="0">
                <a:latin typeface="微软雅黑" pitchFamily="34" charset="-122"/>
                <a:ea typeface="微软雅黑" pitchFamily="34" charset="-122"/>
                <a:sym typeface="Arial" pitchFamily="34" charset="0"/>
              </a:rPr>
              <a:t>：</a:t>
            </a:r>
            <a:r>
              <a:rPr lang="en-US" altLang="zh-CN" sz="1100" b="1" dirty="0">
                <a:latin typeface="微软雅黑" pitchFamily="34" charset="-122"/>
                <a:ea typeface="微软雅黑" pitchFamily="34" charset="-122"/>
                <a:sym typeface="Arial" pitchFamily="34" charset="0"/>
              </a:rPr>
              <a:t>  </a:t>
            </a:r>
          </a:p>
          <a:p>
            <a:pPr>
              <a:lnSpc>
                <a:spcPct val="120000"/>
              </a:lnSpc>
            </a:pPr>
            <a:r>
              <a:rPr lang="zh-CN" altLang="en-US" sz="1100" dirty="0">
                <a:solidFill>
                  <a:srgbClr val="FF0000"/>
                </a:solidFill>
              </a:rPr>
              <a:t>        </a:t>
            </a:r>
            <a:r>
              <a:rPr lang="zh-CN" altLang="en-US" sz="1100" b="1" dirty="0">
                <a:latin typeface="微软雅黑" pitchFamily="34" charset="-122"/>
                <a:ea typeface="微软雅黑" pitchFamily="34" charset="-122"/>
                <a:sym typeface="Arial" pitchFamily="34" charset="0"/>
              </a:rPr>
              <a:t>徐匡迪、周邦新、孙晋良、周国治、刘玠</a:t>
            </a:r>
            <a:endParaRPr lang="zh-CN" altLang="zh-CN" sz="1100" b="1" dirty="0">
              <a:latin typeface="微软雅黑" pitchFamily="34" charset="-122"/>
              <a:ea typeface="微软雅黑" pitchFamily="34" charset="-122"/>
              <a:sym typeface="Arial" pitchFamily="34" charset="0"/>
            </a:endParaRPr>
          </a:p>
          <a:p>
            <a:pPr>
              <a:lnSpc>
                <a:spcPct val="120000"/>
              </a:lnSpc>
            </a:pPr>
            <a:r>
              <a:rPr lang="zh-CN" altLang="zh-CN" sz="1100" b="1" dirty="0">
                <a:latin typeface="微软雅黑" pitchFamily="34" charset="-122"/>
                <a:ea typeface="微软雅黑" pitchFamily="34" charset="-122"/>
                <a:sym typeface="Arial" pitchFamily="34" charset="0"/>
              </a:rPr>
              <a:t>国家“</a:t>
            </a:r>
            <a:r>
              <a:rPr lang="en-US" altLang="zh-CN" sz="1100" b="1" dirty="0">
                <a:latin typeface="微软雅黑" pitchFamily="34" charset="-122"/>
                <a:ea typeface="微软雅黑" pitchFamily="34" charset="-122"/>
                <a:sym typeface="Arial" pitchFamily="34" charset="0"/>
              </a:rPr>
              <a:t>973</a:t>
            </a:r>
            <a:r>
              <a:rPr lang="zh-CN" altLang="zh-CN" sz="1100" b="1" dirty="0">
                <a:latin typeface="微软雅黑" pitchFamily="34" charset="-122"/>
                <a:ea typeface="微软雅黑" pitchFamily="34" charset="-122"/>
                <a:sym typeface="Arial" pitchFamily="34" charset="0"/>
              </a:rPr>
              <a:t>计划”首席科学家：周邦新、罗宏杰</a:t>
            </a:r>
            <a:r>
              <a:rPr lang="zh-CN" altLang="en-US" sz="1100" b="1" dirty="0">
                <a:latin typeface="微软雅黑" pitchFamily="34" charset="-122"/>
                <a:ea typeface="微软雅黑" pitchFamily="34" charset="-122"/>
                <a:sym typeface="Arial" pitchFamily="34" charset="0"/>
              </a:rPr>
              <a:t>、董瀚 </a:t>
            </a:r>
            <a:endParaRPr lang="zh-CN" altLang="zh-CN" sz="1100" b="1" dirty="0">
              <a:latin typeface="微软雅黑" pitchFamily="34" charset="-122"/>
              <a:ea typeface="微软雅黑" pitchFamily="34" charset="-122"/>
              <a:sym typeface="Arial"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540388114"/>
              </p:ext>
            </p:extLst>
          </p:nvPr>
        </p:nvGraphicFramePr>
        <p:xfrm>
          <a:off x="215900" y="2202212"/>
          <a:ext cx="3786188" cy="3920064"/>
        </p:xfrm>
        <a:graphic>
          <a:graphicData uri="http://schemas.openxmlformats.org/drawingml/2006/table">
            <a:tbl>
              <a:tblPr/>
              <a:tblGrid>
                <a:gridCol w="2987824">
                  <a:extLst>
                    <a:ext uri="{9D8B030D-6E8A-4147-A177-3AD203B41FA5}">
                      <a16:colId xmlns="" xmlns:a16="http://schemas.microsoft.com/office/drawing/2014/main" val="20000"/>
                    </a:ext>
                  </a:extLst>
                </a:gridCol>
                <a:gridCol w="798364">
                  <a:extLst>
                    <a:ext uri="{9D8B030D-6E8A-4147-A177-3AD203B41FA5}">
                      <a16:colId xmlns="" xmlns:a16="http://schemas.microsoft.com/office/drawing/2014/main" val="20001"/>
                    </a:ext>
                  </a:extLst>
                </a:gridCol>
              </a:tblGrid>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a:t>
                      </a:r>
                      <a:r>
                        <a:rPr lang="en-US" altLang="zh-CN" sz="1200" b="1" i="0" u="none" strike="noStrike" dirty="0">
                          <a:solidFill>
                            <a:srgbClr val="000000"/>
                          </a:solidFill>
                          <a:latin typeface="微软雅黑" pitchFamily="34" charset="-122"/>
                          <a:ea typeface="微软雅黑" pitchFamily="34" charset="-122"/>
                        </a:rPr>
                        <a:t>863”</a:t>
                      </a:r>
                      <a:r>
                        <a:rPr lang="zh-CN" altLang="en-US" sz="1200" b="1" i="0" u="none" strike="noStrike" dirty="0">
                          <a:solidFill>
                            <a:srgbClr val="000000"/>
                          </a:solidFill>
                          <a:latin typeface="微软雅黑" pitchFamily="34" charset="-122"/>
                          <a:ea typeface="微软雅黑" pitchFamily="34" charset="-122"/>
                        </a:rPr>
                        <a:t>计划项目负责人</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1</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00"/>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享受“国务院政府特殊津贴”人员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9</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01"/>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“国家杰出青年科学基金”获得者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6</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02"/>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长江学者特聘教授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3</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03"/>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教育部“新世纪优秀人才支持计划”人选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2</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04"/>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“国家千人计划”特聘专家</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2</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05"/>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国家基金委优秀青年基金获得者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3</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06"/>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百千万工程国家级人选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3</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07"/>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上海市千人计划人选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2</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08"/>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上海高校特聘教授（东方学者）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13</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09"/>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上海市领军人才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3</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10"/>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上海市人才发展基金资助者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3</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11"/>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市教委“曙光计划”人选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6</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12"/>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市科委“上海市浦江人才计划”人选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9</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13"/>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市科委“上海市青年科技启明星计划”人选 </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13</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14"/>
                  </a:ext>
                </a:extLst>
              </a:tr>
              <a:tr h="245004">
                <a:tc>
                  <a:txBody>
                    <a:bodyPr/>
                    <a:lstStyle/>
                    <a:p>
                      <a:pPr algn="l" rtl="0" fontAlgn="ctr"/>
                      <a:r>
                        <a:rPr lang="zh-CN" altLang="en-US" sz="1200" b="1" i="0" u="none" strike="noStrike" dirty="0">
                          <a:solidFill>
                            <a:srgbClr val="000000"/>
                          </a:solidFill>
                          <a:latin typeface="微软雅黑" pitchFamily="34" charset="-122"/>
                          <a:ea typeface="微软雅黑" pitchFamily="34" charset="-122"/>
                        </a:rPr>
                        <a:t>上海高校青年东方学者</a:t>
                      </a:r>
                    </a:p>
                  </a:txBody>
                  <a:tcPr marL="9525" marR="9525" marT="11434" marB="0" anchor="ctr">
                    <a:lnL>
                      <a:noFill/>
                    </a:lnL>
                    <a:lnR>
                      <a:noFill/>
                    </a:lnR>
                    <a:lnT>
                      <a:noFill/>
                    </a:lnT>
                    <a:lnB>
                      <a:noFill/>
                    </a:lnB>
                  </a:tcPr>
                </a:tc>
                <a:tc>
                  <a:txBody>
                    <a:bodyPr/>
                    <a:lstStyle/>
                    <a:p>
                      <a:pPr algn="ctr" rtl="0" fontAlgn="ctr"/>
                      <a:r>
                        <a:rPr lang="en-US" altLang="zh-CN" sz="1300" b="1" i="0" u="none" strike="noStrike" dirty="0">
                          <a:solidFill>
                            <a:srgbClr val="000000"/>
                          </a:solidFill>
                          <a:latin typeface="微软雅黑" pitchFamily="34" charset="-122"/>
                          <a:ea typeface="微软雅黑" pitchFamily="34" charset="-122"/>
                        </a:rPr>
                        <a:t>7</a:t>
                      </a:r>
                      <a:r>
                        <a:rPr lang="zh-CN" altLang="en-US" sz="1300" b="1" i="0" u="none" strike="noStrike" dirty="0">
                          <a:solidFill>
                            <a:srgbClr val="000000"/>
                          </a:solidFill>
                          <a:latin typeface="微软雅黑" pitchFamily="34" charset="-122"/>
                          <a:ea typeface="微软雅黑" pitchFamily="34" charset="-122"/>
                        </a:rPr>
                        <a:t>人</a:t>
                      </a:r>
                    </a:p>
                  </a:txBody>
                  <a:tcPr marL="9525" marR="9525" marT="11434" marB="0" anchor="ctr">
                    <a:lnL>
                      <a:noFill/>
                    </a:lnL>
                    <a:lnR>
                      <a:noFill/>
                    </a:lnR>
                    <a:lnT>
                      <a:noFill/>
                    </a:lnT>
                    <a:lnB>
                      <a:noFill/>
                    </a:lnB>
                  </a:tcPr>
                </a:tc>
                <a:extLst>
                  <a:ext uri="{0D108BD9-81ED-4DB2-BD59-A6C34878D82A}">
                    <a16:rowId xmlns="" xmlns:a16="http://schemas.microsoft.com/office/drawing/2014/main" val="10015"/>
                  </a:ext>
                </a:extLst>
              </a:tr>
            </a:tbl>
          </a:graphicData>
        </a:graphic>
      </p:graphicFrame>
      <p:grpSp>
        <p:nvGrpSpPr>
          <p:cNvPr id="5" name="组合 7"/>
          <p:cNvGrpSpPr>
            <a:grpSpLocks/>
          </p:cNvGrpSpPr>
          <p:nvPr/>
        </p:nvGrpSpPr>
        <p:grpSpPr bwMode="auto">
          <a:xfrm>
            <a:off x="4059246" y="2132362"/>
            <a:ext cx="5572125" cy="3257550"/>
            <a:chOff x="4059586" y="1779666"/>
            <a:chExt cx="5572125" cy="3257550"/>
          </a:xfrm>
        </p:grpSpPr>
        <p:grpSp>
          <p:nvGrpSpPr>
            <p:cNvPr id="6" name="组合 36"/>
            <p:cNvGrpSpPr>
              <a:grpSpLocks/>
            </p:cNvGrpSpPr>
            <p:nvPr/>
          </p:nvGrpSpPr>
          <p:grpSpPr bwMode="auto">
            <a:xfrm>
              <a:off x="4059586" y="1779665"/>
              <a:ext cx="5572123" cy="3262932"/>
              <a:chOff x="3924300" y="1344613"/>
              <a:chExt cx="6122988" cy="3313818"/>
            </a:xfrm>
          </p:grpSpPr>
          <p:sp>
            <p:nvSpPr>
              <p:cNvPr id="9" name="Rectangle 5"/>
              <p:cNvSpPr>
                <a:spLocks noChangeArrowheads="1"/>
              </p:cNvSpPr>
              <p:nvPr/>
            </p:nvSpPr>
            <p:spPr bwMode="auto">
              <a:xfrm>
                <a:off x="6158928" y="2824664"/>
                <a:ext cx="3040561" cy="783557"/>
              </a:xfrm>
              <a:prstGeom prst="rect">
                <a:avLst/>
              </a:prstGeom>
              <a:gradFill rotWithShape="1">
                <a:gsLst>
                  <a:gs pos="0">
                    <a:srgbClr val="CCFF33">
                      <a:alpha val="60001"/>
                    </a:srgbClr>
                  </a:gs>
                  <a:gs pos="100000">
                    <a:srgbClr val="5E7618">
                      <a:alpha val="0"/>
                    </a:srgbClr>
                  </a:gs>
                </a:gsLst>
                <a:lin ang="0" scaled="1"/>
              </a:gradFill>
              <a:ln>
                <a:noFill/>
              </a:ln>
              <a:extLst/>
            </p:spPr>
            <p:txBody>
              <a:bodyPr wrap="none" anchor="ctr"/>
              <a:lstStyle>
                <a:lvl1pPr>
                  <a:defRPr>
                    <a:solidFill>
                      <a:schemeClr val="tx1"/>
                    </a:solidFill>
                    <a:latin typeface="-윤고딕140"/>
                    <a:ea typeface="-윤고딕140"/>
                    <a:cs typeface="-윤고딕140"/>
                  </a:defRPr>
                </a:lvl1pPr>
                <a:lvl2pPr marL="742950" indent="-285750">
                  <a:defRPr>
                    <a:solidFill>
                      <a:schemeClr val="tx1"/>
                    </a:solidFill>
                    <a:latin typeface="-윤고딕140"/>
                    <a:ea typeface="-윤고딕140"/>
                    <a:cs typeface="-윤고딕140"/>
                  </a:defRPr>
                </a:lvl2pPr>
                <a:lvl3pPr marL="1143000" indent="-228600">
                  <a:defRPr>
                    <a:solidFill>
                      <a:schemeClr val="tx1"/>
                    </a:solidFill>
                    <a:latin typeface="-윤고딕140"/>
                    <a:ea typeface="-윤고딕140"/>
                    <a:cs typeface="-윤고딕140"/>
                  </a:defRPr>
                </a:lvl3pPr>
                <a:lvl4pPr marL="1600200" indent="-228600">
                  <a:defRPr>
                    <a:solidFill>
                      <a:schemeClr val="tx1"/>
                    </a:solidFill>
                    <a:latin typeface="-윤고딕140"/>
                    <a:ea typeface="-윤고딕140"/>
                    <a:cs typeface="-윤고딕140"/>
                  </a:defRPr>
                </a:lvl4pPr>
                <a:lvl5pPr marL="2057400" indent="-228600">
                  <a:defRPr>
                    <a:solidFill>
                      <a:schemeClr val="tx1"/>
                    </a:solidFill>
                    <a:latin typeface="-윤고딕140"/>
                    <a:ea typeface="-윤고딕140"/>
                    <a:cs typeface="-윤고딕140"/>
                  </a:defRPr>
                </a:lvl5pPr>
                <a:lvl6pPr marL="2514600" indent="-228600" fontAlgn="base">
                  <a:spcBef>
                    <a:spcPct val="0"/>
                  </a:spcBef>
                  <a:spcAft>
                    <a:spcPct val="0"/>
                  </a:spcAft>
                  <a:defRPr>
                    <a:solidFill>
                      <a:schemeClr val="tx1"/>
                    </a:solidFill>
                    <a:latin typeface="-윤고딕140"/>
                    <a:ea typeface="-윤고딕140"/>
                    <a:cs typeface="-윤고딕140"/>
                  </a:defRPr>
                </a:lvl6pPr>
                <a:lvl7pPr marL="2971800" indent="-228600" fontAlgn="base">
                  <a:spcBef>
                    <a:spcPct val="0"/>
                  </a:spcBef>
                  <a:spcAft>
                    <a:spcPct val="0"/>
                  </a:spcAft>
                  <a:defRPr>
                    <a:solidFill>
                      <a:schemeClr val="tx1"/>
                    </a:solidFill>
                    <a:latin typeface="-윤고딕140"/>
                    <a:ea typeface="-윤고딕140"/>
                    <a:cs typeface="-윤고딕140"/>
                  </a:defRPr>
                </a:lvl7pPr>
                <a:lvl8pPr marL="3429000" indent="-228600" fontAlgn="base">
                  <a:spcBef>
                    <a:spcPct val="0"/>
                  </a:spcBef>
                  <a:spcAft>
                    <a:spcPct val="0"/>
                  </a:spcAft>
                  <a:defRPr>
                    <a:solidFill>
                      <a:schemeClr val="tx1"/>
                    </a:solidFill>
                    <a:latin typeface="-윤고딕140"/>
                    <a:ea typeface="-윤고딕140"/>
                    <a:cs typeface="-윤고딕140"/>
                  </a:defRPr>
                </a:lvl8pPr>
                <a:lvl9pPr marL="3886200" indent="-228600" fontAlgn="base">
                  <a:spcBef>
                    <a:spcPct val="0"/>
                  </a:spcBef>
                  <a:spcAft>
                    <a:spcPct val="0"/>
                  </a:spcAft>
                  <a:defRPr>
                    <a:solidFill>
                      <a:schemeClr val="tx1"/>
                    </a:solidFill>
                    <a:latin typeface="-윤고딕140"/>
                    <a:ea typeface="-윤고딕140"/>
                    <a:cs typeface="-윤고딕140"/>
                  </a:defRPr>
                </a:lvl9pPr>
              </a:lstStyle>
              <a:p>
                <a:pPr>
                  <a:defRPr/>
                </a:pPr>
                <a:r>
                  <a:rPr lang="zh-CN" altLang="en-US" sz="1300" b="1" dirty="0">
                    <a:latin typeface="微软雅黑" pitchFamily="34" charset="-122"/>
                    <a:ea typeface="微软雅黑" pitchFamily="34" charset="-122"/>
                    <a:cs typeface="+mn-cs"/>
                    <a:sym typeface="Arial" pitchFamily="34" charset="0"/>
                  </a:rPr>
                  <a:t>      骨干：教授、副教授</a:t>
                </a:r>
              </a:p>
              <a:p>
                <a:pPr>
                  <a:defRPr/>
                </a:pPr>
                <a:r>
                  <a:rPr lang="zh-CN" altLang="en-US" sz="1300" b="1" dirty="0">
                    <a:latin typeface="微软雅黑" pitchFamily="34" charset="-122"/>
                    <a:ea typeface="微软雅黑" pitchFamily="34" charset="-122"/>
                    <a:cs typeface="+mn-cs"/>
                    <a:sym typeface="Arial" pitchFamily="34" charset="0"/>
                  </a:rPr>
                  <a:t>      各类人才计划获得者</a:t>
                </a:r>
              </a:p>
            </p:txBody>
          </p:sp>
          <p:sp>
            <p:nvSpPr>
              <p:cNvPr id="10" name="Rectangle 2"/>
              <p:cNvSpPr>
                <a:spLocks noChangeArrowheads="1"/>
              </p:cNvSpPr>
              <p:nvPr/>
            </p:nvSpPr>
            <p:spPr bwMode="auto">
              <a:xfrm>
                <a:off x="5478463" y="1395413"/>
                <a:ext cx="3448050" cy="741362"/>
              </a:xfrm>
              <a:prstGeom prst="rect">
                <a:avLst/>
              </a:prstGeom>
              <a:gradFill rotWithShape="1">
                <a:gsLst>
                  <a:gs pos="0">
                    <a:srgbClr val="FF6600">
                      <a:alpha val="60001"/>
                    </a:srgbClr>
                  </a:gs>
                  <a:gs pos="100000">
                    <a:srgbClr val="762F00">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sz="1400">
                  <a:ea typeface="-윤고딕140"/>
                  <a:cs typeface="-윤고딕140"/>
                  <a:sym typeface="Arial" pitchFamily="34" charset="0"/>
                </a:endParaRPr>
              </a:p>
            </p:txBody>
          </p:sp>
          <p:sp>
            <p:nvSpPr>
              <p:cNvPr id="11" name="Rectangle 3"/>
              <p:cNvSpPr>
                <a:spLocks noChangeArrowheads="1"/>
              </p:cNvSpPr>
              <p:nvPr/>
            </p:nvSpPr>
            <p:spPr bwMode="auto">
              <a:xfrm>
                <a:off x="6270625" y="3597275"/>
                <a:ext cx="2651125" cy="1035050"/>
              </a:xfrm>
              <a:prstGeom prst="rect">
                <a:avLst/>
              </a:prstGeom>
              <a:gradFill rotWithShape="1">
                <a:gsLst>
                  <a:gs pos="0">
                    <a:srgbClr val="009999">
                      <a:alpha val="60001"/>
                    </a:srgbClr>
                  </a:gs>
                  <a:gs pos="100000">
                    <a:srgbClr val="004747">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sz="1400">
                  <a:ea typeface="-윤고딕140"/>
                  <a:cs typeface="-윤고딕140"/>
                  <a:sym typeface="Arial" pitchFamily="34" charset="0"/>
                </a:endParaRPr>
              </a:p>
            </p:txBody>
          </p:sp>
          <p:sp>
            <p:nvSpPr>
              <p:cNvPr id="12" name="Rectangle 4"/>
              <p:cNvSpPr>
                <a:spLocks noChangeArrowheads="1"/>
              </p:cNvSpPr>
              <p:nvPr/>
            </p:nvSpPr>
            <p:spPr bwMode="auto">
              <a:xfrm>
                <a:off x="5767388" y="2090738"/>
                <a:ext cx="2636837" cy="800100"/>
              </a:xfrm>
              <a:prstGeom prst="rect">
                <a:avLst/>
              </a:prstGeom>
              <a:gradFill rotWithShape="1">
                <a:gsLst>
                  <a:gs pos="0">
                    <a:srgbClr val="CC9900">
                      <a:alpha val="60001"/>
                    </a:srgbClr>
                  </a:gs>
                  <a:gs pos="100000">
                    <a:srgbClr val="5E4700">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sz="1400">
                  <a:ea typeface="-윤고딕140"/>
                  <a:cs typeface="-윤고딕140"/>
                  <a:sym typeface="Arial" pitchFamily="34" charset="0"/>
                </a:endParaRPr>
              </a:p>
            </p:txBody>
          </p:sp>
          <p:sp>
            <p:nvSpPr>
              <p:cNvPr id="13" name="Line 6"/>
              <p:cNvSpPr>
                <a:spLocks noChangeShapeType="1"/>
              </p:cNvSpPr>
              <p:nvPr/>
            </p:nvSpPr>
            <p:spPr bwMode="auto">
              <a:xfrm>
                <a:off x="7164388" y="1373188"/>
                <a:ext cx="2719387" cy="0"/>
              </a:xfrm>
              <a:prstGeom prst="line">
                <a:avLst/>
              </a:prstGeom>
              <a:noFill/>
              <a:ln w="12700">
                <a:solidFill>
                  <a:srgbClr val="FFFFFF">
                    <a:alpha val="50195"/>
                  </a:srgbClr>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 name="Line 7"/>
              <p:cNvSpPr>
                <a:spLocks noChangeShapeType="1"/>
              </p:cNvSpPr>
              <p:nvPr/>
            </p:nvSpPr>
            <p:spPr bwMode="auto">
              <a:xfrm>
                <a:off x="7626350" y="2305050"/>
                <a:ext cx="2349500" cy="0"/>
              </a:xfrm>
              <a:prstGeom prst="line">
                <a:avLst/>
              </a:prstGeom>
              <a:noFill/>
              <a:ln w="12700">
                <a:solidFill>
                  <a:srgbClr val="FFFFFF">
                    <a:alpha val="50195"/>
                  </a:srgbClr>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 name="Line 8"/>
              <p:cNvSpPr>
                <a:spLocks noChangeShapeType="1"/>
              </p:cNvSpPr>
              <p:nvPr/>
            </p:nvSpPr>
            <p:spPr bwMode="auto">
              <a:xfrm>
                <a:off x="7978775" y="3209925"/>
                <a:ext cx="2068513" cy="0"/>
              </a:xfrm>
              <a:prstGeom prst="line">
                <a:avLst/>
              </a:prstGeom>
              <a:noFill/>
              <a:ln w="12700">
                <a:solidFill>
                  <a:srgbClr val="FFFFFF">
                    <a:alpha val="50195"/>
                  </a:srgbClr>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 name="Line 9"/>
              <p:cNvSpPr>
                <a:spLocks noChangeShapeType="1"/>
              </p:cNvSpPr>
              <p:nvPr/>
            </p:nvSpPr>
            <p:spPr bwMode="auto">
              <a:xfrm>
                <a:off x="5711825" y="4414838"/>
                <a:ext cx="3881438" cy="0"/>
              </a:xfrm>
              <a:prstGeom prst="line">
                <a:avLst/>
              </a:prstGeom>
              <a:noFill/>
              <a:ln w="12700">
                <a:solidFill>
                  <a:srgbClr val="FFFFFF">
                    <a:alpha val="50195"/>
                  </a:srgbClr>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 name="Group 14"/>
              <p:cNvGrpSpPr>
                <a:grpSpLocks/>
              </p:cNvGrpSpPr>
              <p:nvPr/>
            </p:nvGrpSpPr>
            <p:grpSpPr bwMode="auto">
              <a:xfrm>
                <a:off x="3924300" y="1344613"/>
                <a:ext cx="2790823" cy="3313818"/>
                <a:chOff x="-115" y="1234"/>
                <a:chExt cx="3913" cy="3031"/>
              </a:xfrm>
            </p:grpSpPr>
            <p:grpSp>
              <p:nvGrpSpPr>
                <p:cNvPr id="19" name="Group 15"/>
                <p:cNvGrpSpPr>
                  <a:grpSpLocks/>
                </p:cNvGrpSpPr>
                <p:nvPr/>
              </p:nvGrpSpPr>
              <p:grpSpPr bwMode="auto">
                <a:xfrm>
                  <a:off x="-115" y="3051"/>
                  <a:ext cx="3913" cy="1214"/>
                  <a:chOff x="61" y="3086"/>
                  <a:chExt cx="2912" cy="963"/>
                </a:xfrm>
              </p:grpSpPr>
              <p:sp>
                <p:nvSpPr>
                  <p:cNvPr id="32" name="Freeform 16"/>
                  <p:cNvSpPr>
                    <a:spLocks/>
                  </p:cNvSpPr>
                  <p:nvPr/>
                </p:nvSpPr>
                <p:spPr bwMode="gray">
                  <a:xfrm>
                    <a:off x="351" y="3086"/>
                    <a:ext cx="2242" cy="346"/>
                  </a:xfrm>
                  <a:custGeom>
                    <a:avLst/>
                    <a:gdLst>
                      <a:gd name="T0" fmla="*/ 0 w 2208"/>
                      <a:gd name="T1" fmla="*/ 385572 h 303"/>
                      <a:gd name="T2" fmla="*/ 4511 w 2208"/>
                      <a:gd name="T3" fmla="*/ 391777 h 303"/>
                      <a:gd name="T4" fmla="*/ 5041 w 2208"/>
                      <a:gd name="T5" fmla="*/ 0 h 303"/>
                      <a:gd name="T6" fmla="*/ 1576 w 2208"/>
                      <a:gd name="T7" fmla="*/ 36943 h 303"/>
                      <a:gd name="T8" fmla="*/ 0 w 2208"/>
                      <a:gd name="T9" fmla="*/ 385572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05808F"/>
                      </a:gs>
                      <a:gs pos="50000">
                        <a:srgbClr val="03555F"/>
                      </a:gs>
                      <a:gs pos="100000">
                        <a:srgbClr val="05808F"/>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33" name="Freeform 17"/>
                  <p:cNvSpPr>
                    <a:spLocks/>
                  </p:cNvSpPr>
                  <p:nvPr/>
                </p:nvSpPr>
                <p:spPr bwMode="gray">
                  <a:xfrm>
                    <a:off x="61" y="3429"/>
                    <a:ext cx="2597" cy="617"/>
                  </a:xfrm>
                  <a:custGeom>
                    <a:avLst/>
                    <a:gdLst>
                      <a:gd name="T0" fmla="*/ 0 w 2557"/>
                      <a:gd name="T1" fmla="*/ 876732 h 538"/>
                      <a:gd name="T2" fmla="*/ 5913 w 2557"/>
                      <a:gd name="T3" fmla="*/ 875603 h 538"/>
                      <a:gd name="T4" fmla="*/ 5231 w 2557"/>
                      <a:gd name="T5" fmla="*/ 1 h 538"/>
                      <a:gd name="T6" fmla="*/ 669 w 2557"/>
                      <a:gd name="T7" fmla="*/ 0 h 538"/>
                      <a:gd name="T8" fmla="*/ 0 w 2557"/>
                      <a:gd name="T9" fmla="*/ 876732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00C5C0"/>
                      </a:gs>
                      <a:gs pos="100000">
                        <a:srgbClr val="005B59"/>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34" name="Freeform 18"/>
                  <p:cNvSpPr>
                    <a:spLocks/>
                  </p:cNvSpPr>
                  <p:nvPr/>
                </p:nvSpPr>
                <p:spPr bwMode="gray">
                  <a:xfrm>
                    <a:off x="2352" y="3092"/>
                    <a:ext cx="621" cy="957"/>
                  </a:xfrm>
                  <a:custGeom>
                    <a:avLst/>
                    <a:gdLst>
                      <a:gd name="T0" fmla="*/ 666 w 612"/>
                      <a:gd name="T1" fmla="*/ 1234307 h 836"/>
                      <a:gd name="T2" fmla="*/ 1346 w 612"/>
                      <a:gd name="T3" fmla="*/ 703353 h 836"/>
                      <a:gd name="T4" fmla="*/ 498 w 612"/>
                      <a:gd name="T5" fmla="*/ 0 h 836"/>
                      <a:gd name="T6" fmla="*/ 0 w 612"/>
                      <a:gd name="T7" fmla="*/ 447545 h 836"/>
                      <a:gd name="T8" fmla="*/ 666 w 612"/>
                      <a:gd name="T9" fmla="*/ 1234307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00B0A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grpSp>
              <p:nvGrpSpPr>
                <p:cNvPr id="20" name="Group 19"/>
                <p:cNvGrpSpPr>
                  <a:grpSpLocks/>
                </p:cNvGrpSpPr>
                <p:nvPr/>
              </p:nvGrpSpPr>
              <p:grpSpPr bwMode="auto">
                <a:xfrm>
                  <a:off x="305" y="2403"/>
                  <a:ext cx="2912" cy="963"/>
                  <a:chOff x="305" y="2403"/>
                  <a:chExt cx="2912" cy="963"/>
                </a:xfrm>
              </p:grpSpPr>
              <p:sp>
                <p:nvSpPr>
                  <p:cNvPr id="29" name="Freeform 20"/>
                  <p:cNvSpPr>
                    <a:spLocks/>
                  </p:cNvSpPr>
                  <p:nvPr/>
                </p:nvSpPr>
                <p:spPr bwMode="gray">
                  <a:xfrm>
                    <a:off x="595" y="2403"/>
                    <a:ext cx="2242" cy="346"/>
                  </a:xfrm>
                  <a:custGeom>
                    <a:avLst/>
                    <a:gdLst>
                      <a:gd name="T0" fmla="*/ 0 w 2208"/>
                      <a:gd name="T1" fmla="*/ 385572 h 303"/>
                      <a:gd name="T2" fmla="*/ 4511 w 2208"/>
                      <a:gd name="T3" fmla="*/ 391777 h 303"/>
                      <a:gd name="T4" fmla="*/ 5041 w 2208"/>
                      <a:gd name="T5" fmla="*/ 0 h 303"/>
                      <a:gd name="T6" fmla="*/ 1576 w 2208"/>
                      <a:gd name="T7" fmla="*/ 36943 h 303"/>
                      <a:gd name="T8" fmla="*/ 0 w 2208"/>
                      <a:gd name="T9" fmla="*/ 385572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558000"/>
                      </a:gs>
                      <a:gs pos="50000">
                        <a:srgbClr val="385500"/>
                      </a:gs>
                      <a:gs pos="100000">
                        <a:srgbClr val="558000"/>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30" name="Freeform 21"/>
                  <p:cNvSpPr>
                    <a:spLocks/>
                  </p:cNvSpPr>
                  <p:nvPr/>
                </p:nvSpPr>
                <p:spPr bwMode="gray">
                  <a:xfrm>
                    <a:off x="305" y="2746"/>
                    <a:ext cx="2597" cy="617"/>
                  </a:xfrm>
                  <a:custGeom>
                    <a:avLst/>
                    <a:gdLst>
                      <a:gd name="T0" fmla="*/ 0 w 2557"/>
                      <a:gd name="T1" fmla="*/ 876732 h 538"/>
                      <a:gd name="T2" fmla="*/ 5913 w 2557"/>
                      <a:gd name="T3" fmla="*/ 875603 h 538"/>
                      <a:gd name="T4" fmla="*/ 5231 w 2557"/>
                      <a:gd name="T5" fmla="*/ 1 h 538"/>
                      <a:gd name="T6" fmla="*/ 669 w 2557"/>
                      <a:gd name="T7" fmla="*/ 0 h 538"/>
                      <a:gd name="T8" fmla="*/ 0 w 2557"/>
                      <a:gd name="T9" fmla="*/ 876732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8CD200"/>
                      </a:gs>
                      <a:gs pos="100000">
                        <a:srgbClr val="416100"/>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31" name="Freeform 22"/>
                  <p:cNvSpPr>
                    <a:spLocks/>
                  </p:cNvSpPr>
                  <p:nvPr/>
                </p:nvSpPr>
                <p:spPr bwMode="gray">
                  <a:xfrm>
                    <a:off x="2596" y="2409"/>
                    <a:ext cx="621" cy="957"/>
                  </a:xfrm>
                  <a:custGeom>
                    <a:avLst/>
                    <a:gdLst>
                      <a:gd name="T0" fmla="*/ 666 w 612"/>
                      <a:gd name="T1" fmla="*/ 1234307 h 836"/>
                      <a:gd name="T2" fmla="*/ 1346 w 612"/>
                      <a:gd name="T3" fmla="*/ 703353 h 836"/>
                      <a:gd name="T4" fmla="*/ 498 w 612"/>
                      <a:gd name="T5" fmla="*/ 0 h 836"/>
                      <a:gd name="T6" fmla="*/ 0 w 612"/>
                      <a:gd name="T7" fmla="*/ 447545 h 836"/>
                      <a:gd name="T8" fmla="*/ 666 w 612"/>
                      <a:gd name="T9" fmla="*/ 1234307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99CC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grpSp>
              <p:nvGrpSpPr>
                <p:cNvPr id="21" name="Group 23"/>
                <p:cNvGrpSpPr>
                  <a:grpSpLocks/>
                </p:cNvGrpSpPr>
                <p:nvPr/>
              </p:nvGrpSpPr>
              <p:grpSpPr bwMode="auto">
                <a:xfrm>
                  <a:off x="635" y="1825"/>
                  <a:ext cx="2150" cy="838"/>
                  <a:chOff x="635" y="1825"/>
                  <a:chExt cx="2150" cy="838"/>
                </a:xfrm>
              </p:grpSpPr>
              <p:sp>
                <p:nvSpPr>
                  <p:cNvPr id="26" name="Freeform 24"/>
                  <p:cNvSpPr>
                    <a:spLocks/>
                  </p:cNvSpPr>
                  <p:nvPr/>
                </p:nvSpPr>
                <p:spPr bwMode="gray">
                  <a:xfrm>
                    <a:off x="2261" y="1825"/>
                    <a:ext cx="524" cy="838"/>
                  </a:xfrm>
                  <a:custGeom>
                    <a:avLst/>
                    <a:gdLst>
                      <a:gd name="T0" fmla="*/ 0 w 516"/>
                      <a:gd name="T1" fmla="*/ 298173 h 732"/>
                      <a:gd name="T2" fmla="*/ 675 w 516"/>
                      <a:gd name="T3" fmla="*/ 1085505 h 732"/>
                      <a:gd name="T4" fmla="*/ 1180 w 516"/>
                      <a:gd name="T5" fmla="*/ 658736 h 732"/>
                      <a:gd name="T6" fmla="*/ 357 w 516"/>
                      <a:gd name="T7" fmla="*/ 0 h 732"/>
                      <a:gd name="T8" fmla="*/ 0 w 516"/>
                      <a:gd name="T9" fmla="*/ 298173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rgbClr val="FEF8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27" name="Freeform 25"/>
                  <p:cNvSpPr>
                    <a:spLocks/>
                  </p:cNvSpPr>
                  <p:nvPr/>
                </p:nvSpPr>
                <p:spPr bwMode="gray">
                  <a:xfrm>
                    <a:off x="915" y="1825"/>
                    <a:ext cx="1504" cy="226"/>
                  </a:xfrm>
                  <a:custGeom>
                    <a:avLst/>
                    <a:gdLst>
                      <a:gd name="T0" fmla="*/ 0 w 1481"/>
                      <a:gd name="T1" fmla="*/ 326567 h 197"/>
                      <a:gd name="T2" fmla="*/ 3054 w 1481"/>
                      <a:gd name="T3" fmla="*/ 326567 h 197"/>
                      <a:gd name="T4" fmla="*/ 3400 w 1481"/>
                      <a:gd name="T5" fmla="*/ 0 h 197"/>
                      <a:gd name="T6" fmla="*/ 845 w 1481"/>
                      <a:gd name="T7" fmla="*/ 3 h 197"/>
                      <a:gd name="T8" fmla="*/ 0 w 1481"/>
                      <a:gd name="T9" fmla="*/ 326567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gradFill rotWithShape="1">
                    <a:gsLst>
                      <a:gs pos="0">
                        <a:srgbClr val="9E9A00"/>
                      </a:gs>
                      <a:gs pos="50000">
                        <a:srgbClr val="696600"/>
                      </a:gs>
                      <a:gs pos="100000">
                        <a:srgbClr val="9E9A00"/>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28" name="Freeform 26"/>
                  <p:cNvSpPr>
                    <a:spLocks/>
                  </p:cNvSpPr>
                  <p:nvPr/>
                </p:nvSpPr>
                <p:spPr bwMode="gray">
                  <a:xfrm>
                    <a:off x="635" y="2051"/>
                    <a:ext cx="1935" cy="607"/>
                  </a:xfrm>
                  <a:custGeom>
                    <a:avLst/>
                    <a:gdLst>
                      <a:gd name="T0" fmla="*/ 0 w 1906"/>
                      <a:gd name="T1" fmla="*/ 804139 h 530"/>
                      <a:gd name="T2" fmla="*/ 4306 w 1906"/>
                      <a:gd name="T3" fmla="*/ 804139 h 530"/>
                      <a:gd name="T4" fmla="*/ 3631 w 1906"/>
                      <a:gd name="T5" fmla="*/ 0 h 530"/>
                      <a:gd name="T6" fmla="*/ 636 w 1906"/>
                      <a:gd name="T7" fmla="*/ 0 h 530"/>
                      <a:gd name="T8" fmla="*/ 0 w 1906"/>
                      <a:gd name="T9" fmla="*/ 804139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gradFill rotWithShape="1">
                    <a:gsLst>
                      <a:gs pos="0">
                        <a:srgbClr val="CCCC00"/>
                      </a:gs>
                      <a:gs pos="100000">
                        <a:srgbClr val="5E5E00"/>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grpSp>
              <p:nvGrpSpPr>
                <p:cNvPr id="22" name="Group 27"/>
                <p:cNvGrpSpPr>
                  <a:grpSpLocks/>
                </p:cNvGrpSpPr>
                <p:nvPr/>
              </p:nvGrpSpPr>
              <p:grpSpPr bwMode="auto">
                <a:xfrm>
                  <a:off x="955" y="1234"/>
                  <a:ext cx="1404" cy="737"/>
                  <a:chOff x="955" y="1234"/>
                  <a:chExt cx="1404" cy="737"/>
                </a:xfrm>
              </p:grpSpPr>
              <p:sp>
                <p:nvSpPr>
                  <p:cNvPr id="23" name="Freeform 28"/>
                  <p:cNvSpPr>
                    <a:spLocks/>
                  </p:cNvSpPr>
                  <p:nvPr/>
                </p:nvSpPr>
                <p:spPr bwMode="gray">
                  <a:xfrm>
                    <a:off x="1250" y="1239"/>
                    <a:ext cx="742" cy="118"/>
                  </a:xfrm>
                  <a:custGeom>
                    <a:avLst/>
                    <a:gdLst>
                      <a:gd name="T0" fmla="*/ 0 w 734"/>
                      <a:gd name="T1" fmla="*/ 91120 h 104"/>
                      <a:gd name="T2" fmla="*/ 1169 w 734"/>
                      <a:gd name="T3" fmla="*/ 94586 h 104"/>
                      <a:gd name="T4" fmla="*/ 1315 w 734"/>
                      <a:gd name="T5" fmla="*/ 0 h 104"/>
                      <a:gd name="T6" fmla="*/ 317 w 734"/>
                      <a:gd name="T7" fmla="*/ 0 h 104"/>
                      <a:gd name="T8" fmla="*/ 0 w 734"/>
                      <a:gd name="T9" fmla="*/ 91120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gradFill rotWithShape="1">
                    <a:gsLst>
                      <a:gs pos="0">
                        <a:srgbClr val="FF6535"/>
                      </a:gs>
                      <a:gs pos="50000">
                        <a:srgbClr val="A94323"/>
                      </a:gs>
                      <a:gs pos="100000">
                        <a:srgbClr val="FF6535"/>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24" name="Freeform 29"/>
                  <p:cNvSpPr>
                    <a:spLocks/>
                  </p:cNvSpPr>
                  <p:nvPr/>
                </p:nvSpPr>
                <p:spPr bwMode="gray">
                  <a:xfrm>
                    <a:off x="955" y="1354"/>
                    <a:ext cx="1258" cy="617"/>
                  </a:xfrm>
                  <a:custGeom>
                    <a:avLst/>
                    <a:gdLst>
                      <a:gd name="T0" fmla="*/ 0 w 1239"/>
                      <a:gd name="T1" fmla="*/ 876732 h 538"/>
                      <a:gd name="T2" fmla="*/ 2813 w 1239"/>
                      <a:gd name="T3" fmla="*/ 876732 h 538"/>
                      <a:gd name="T4" fmla="*/ 2160 w 1239"/>
                      <a:gd name="T5" fmla="*/ 0 h 538"/>
                      <a:gd name="T6" fmla="*/ 655 w 1239"/>
                      <a:gd name="T7" fmla="*/ 0 h 538"/>
                      <a:gd name="T8" fmla="*/ 0 w 1239"/>
                      <a:gd name="T9" fmla="*/ 876732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gradFill rotWithShape="1">
                    <a:gsLst>
                      <a:gs pos="0">
                        <a:srgbClr val="FF9933"/>
                      </a:gs>
                      <a:gs pos="100000">
                        <a:srgbClr val="764718"/>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sp>
                <p:nvSpPr>
                  <p:cNvPr id="25" name="Freeform 30"/>
                  <p:cNvSpPr>
                    <a:spLocks/>
                  </p:cNvSpPr>
                  <p:nvPr/>
                </p:nvSpPr>
                <p:spPr bwMode="gray">
                  <a:xfrm>
                    <a:off x="1914" y="1234"/>
                    <a:ext cx="445" cy="732"/>
                  </a:xfrm>
                  <a:custGeom>
                    <a:avLst/>
                    <a:gdLst>
                      <a:gd name="T0" fmla="*/ 599 w 439"/>
                      <a:gd name="T1" fmla="*/ 1066237 h 638"/>
                      <a:gd name="T2" fmla="*/ 910 w 439"/>
                      <a:gd name="T3" fmla="*/ 737594 h 638"/>
                      <a:gd name="T4" fmla="*/ 156 w 439"/>
                      <a:gd name="T5" fmla="*/ 0 h 638"/>
                      <a:gd name="T6" fmla="*/ 0 w 439"/>
                      <a:gd name="T7" fmla="*/ 159809 h 638"/>
                      <a:gd name="T8" fmla="*/ 599 w 439"/>
                      <a:gd name="T9" fmla="*/ 1066237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rgbClr val="FFBA75"/>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p>
                </p:txBody>
              </p:sp>
            </p:grpSp>
          </p:grpSp>
          <p:sp>
            <p:nvSpPr>
              <p:cNvPr id="18" name="TextBox 71"/>
              <p:cNvSpPr txBox="1">
                <a:spLocks noChangeArrowheads="1"/>
              </p:cNvSpPr>
              <p:nvPr/>
            </p:nvSpPr>
            <p:spPr bwMode="auto">
              <a:xfrm>
                <a:off x="6744392" y="3832677"/>
                <a:ext cx="2742426" cy="5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宋体" pitchFamily="2" charset="-122"/>
                    <a:sym typeface="Arial" pitchFamily="34" charset="0"/>
                  </a:defRPr>
                </a:lvl1pPr>
                <a:lvl2pPr>
                  <a:defRPr sz="2800">
                    <a:solidFill>
                      <a:schemeClr val="tx1"/>
                    </a:solidFill>
                    <a:latin typeface="Arial" pitchFamily="34" charset="0"/>
                    <a:ea typeface="宋体" pitchFamily="2" charset="-122"/>
                    <a:sym typeface="Arial" pitchFamily="34" charset="0"/>
                  </a:defRPr>
                </a:lvl2pPr>
                <a:lvl3pPr>
                  <a:defRPr sz="2400">
                    <a:solidFill>
                      <a:schemeClr val="tx1"/>
                    </a:solidFill>
                    <a:latin typeface="Arial" pitchFamily="34" charset="0"/>
                    <a:ea typeface="宋体" pitchFamily="2" charset="-122"/>
                    <a:sym typeface="Arial" pitchFamily="34" charset="0"/>
                  </a:defRPr>
                </a:lvl3pPr>
                <a:lvl4pPr>
                  <a:defRPr sz="2000">
                    <a:solidFill>
                      <a:schemeClr val="tx1"/>
                    </a:solidFill>
                    <a:latin typeface="Arial" pitchFamily="34" charset="0"/>
                    <a:ea typeface="宋体" pitchFamily="2" charset="-122"/>
                    <a:sym typeface="Arial" pitchFamily="34" charset="0"/>
                  </a:defRPr>
                </a:lvl4pPr>
                <a:lvl5pPr>
                  <a:defRPr sz="2000">
                    <a:solidFill>
                      <a:schemeClr val="tx1"/>
                    </a:solidFill>
                    <a:latin typeface="Arial" pitchFamily="34" charset="0"/>
                    <a:ea typeface="宋体" pitchFamily="2" charset="-122"/>
                    <a:sym typeface="Arial" pitchFamily="34" charset="0"/>
                  </a:defRPr>
                </a:lvl5pPr>
                <a:lvl6pPr>
                  <a:defRPr sz="2000">
                    <a:solidFill>
                      <a:schemeClr val="tx1"/>
                    </a:solidFill>
                    <a:latin typeface="Arial" pitchFamily="34" charset="0"/>
                    <a:ea typeface="宋体" pitchFamily="2" charset="-122"/>
                    <a:sym typeface="Arial" pitchFamily="34" charset="0"/>
                  </a:defRPr>
                </a:lvl6pPr>
                <a:lvl7pPr>
                  <a:defRPr sz="2000">
                    <a:solidFill>
                      <a:schemeClr val="tx1"/>
                    </a:solidFill>
                    <a:latin typeface="Arial" pitchFamily="34" charset="0"/>
                    <a:ea typeface="宋体" pitchFamily="2" charset="-122"/>
                    <a:sym typeface="Arial" pitchFamily="34" charset="0"/>
                  </a:defRPr>
                </a:lvl7pPr>
                <a:lvl8pPr>
                  <a:defRPr sz="2000">
                    <a:solidFill>
                      <a:schemeClr val="tx1"/>
                    </a:solidFill>
                    <a:latin typeface="Arial" pitchFamily="34" charset="0"/>
                    <a:ea typeface="宋体" pitchFamily="2" charset="-122"/>
                    <a:sym typeface="Arial" pitchFamily="34" charset="0"/>
                  </a:defRPr>
                </a:lvl8pPr>
                <a:lvl9pPr>
                  <a:defRPr sz="2000">
                    <a:solidFill>
                      <a:schemeClr val="tx1"/>
                    </a:solidFill>
                    <a:latin typeface="Arial" pitchFamily="34" charset="0"/>
                    <a:ea typeface="宋体" pitchFamily="2" charset="-122"/>
                    <a:sym typeface="Arial" pitchFamily="34" charset="0"/>
                  </a:defRPr>
                </a:lvl9pPr>
              </a:lstStyle>
              <a:p>
                <a:r>
                  <a:rPr lang="zh-CN" altLang="en-US" sz="1300" b="1" dirty="0">
                    <a:latin typeface="微软雅黑" pitchFamily="34" charset="-122"/>
                    <a:ea typeface="微软雅黑" pitchFamily="34" charset="-122"/>
                  </a:rPr>
                  <a:t>主体：百名海内外优秀人才，</a:t>
                </a:r>
                <a:endParaRPr lang="en-US" altLang="zh-CN" sz="1300" b="1" dirty="0">
                  <a:latin typeface="微软雅黑" pitchFamily="34" charset="-122"/>
                  <a:ea typeface="微软雅黑" pitchFamily="34" charset="-122"/>
                </a:endParaRPr>
              </a:p>
              <a:p>
                <a:r>
                  <a:rPr lang="zh-CN" altLang="en-US" sz="1300" b="1" dirty="0">
                    <a:latin typeface="微软雅黑" pitchFamily="34" charset="-122"/>
                    <a:ea typeface="微软雅黑" pitchFamily="34" charset="-122"/>
                  </a:rPr>
                  <a:t>学院发展的中坚力量</a:t>
                </a:r>
              </a:p>
            </p:txBody>
          </p:sp>
        </p:grpSp>
        <p:sp>
          <p:nvSpPr>
            <p:cNvPr id="7" name="TextBox 38"/>
            <p:cNvSpPr txBox="1">
              <a:spLocks noChangeArrowheads="1"/>
            </p:cNvSpPr>
            <p:nvPr/>
          </p:nvSpPr>
          <p:spPr bwMode="auto">
            <a:xfrm>
              <a:off x="5559773" y="1865392"/>
              <a:ext cx="2286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宋体" pitchFamily="2" charset="-122"/>
                  <a:sym typeface="Arial" pitchFamily="34" charset="0"/>
                </a:defRPr>
              </a:lvl1pPr>
              <a:lvl2pPr>
                <a:defRPr sz="2800">
                  <a:solidFill>
                    <a:schemeClr val="tx1"/>
                  </a:solidFill>
                  <a:latin typeface="Arial" pitchFamily="34" charset="0"/>
                  <a:ea typeface="宋体" pitchFamily="2" charset="-122"/>
                  <a:sym typeface="Arial" pitchFamily="34" charset="0"/>
                </a:defRPr>
              </a:lvl2pPr>
              <a:lvl3pPr>
                <a:defRPr sz="2400">
                  <a:solidFill>
                    <a:schemeClr val="tx1"/>
                  </a:solidFill>
                  <a:latin typeface="Arial" pitchFamily="34" charset="0"/>
                  <a:ea typeface="宋体" pitchFamily="2" charset="-122"/>
                  <a:sym typeface="Arial" pitchFamily="34" charset="0"/>
                </a:defRPr>
              </a:lvl3pPr>
              <a:lvl4pPr>
                <a:defRPr sz="2000">
                  <a:solidFill>
                    <a:schemeClr val="tx1"/>
                  </a:solidFill>
                  <a:latin typeface="Arial" pitchFamily="34" charset="0"/>
                  <a:ea typeface="宋体" pitchFamily="2" charset="-122"/>
                  <a:sym typeface="Arial" pitchFamily="34" charset="0"/>
                </a:defRPr>
              </a:lvl4pPr>
              <a:lvl5pPr>
                <a:defRPr sz="2000">
                  <a:solidFill>
                    <a:schemeClr val="tx1"/>
                  </a:solidFill>
                  <a:latin typeface="Arial" pitchFamily="34" charset="0"/>
                  <a:ea typeface="宋体" pitchFamily="2" charset="-122"/>
                  <a:sym typeface="Arial" pitchFamily="34" charset="0"/>
                </a:defRPr>
              </a:lvl5pPr>
              <a:lvl6pPr>
                <a:defRPr sz="2000">
                  <a:solidFill>
                    <a:schemeClr val="tx1"/>
                  </a:solidFill>
                  <a:latin typeface="Arial" pitchFamily="34" charset="0"/>
                  <a:ea typeface="宋体" pitchFamily="2" charset="-122"/>
                  <a:sym typeface="Arial" pitchFamily="34" charset="0"/>
                </a:defRPr>
              </a:lvl6pPr>
              <a:lvl7pPr>
                <a:defRPr sz="2000">
                  <a:solidFill>
                    <a:schemeClr val="tx1"/>
                  </a:solidFill>
                  <a:latin typeface="Arial" pitchFamily="34" charset="0"/>
                  <a:ea typeface="宋体" pitchFamily="2" charset="-122"/>
                  <a:sym typeface="Arial" pitchFamily="34" charset="0"/>
                </a:defRPr>
              </a:lvl7pPr>
              <a:lvl8pPr>
                <a:defRPr sz="2000">
                  <a:solidFill>
                    <a:schemeClr val="tx1"/>
                  </a:solidFill>
                  <a:latin typeface="Arial" pitchFamily="34" charset="0"/>
                  <a:ea typeface="宋体" pitchFamily="2" charset="-122"/>
                  <a:sym typeface="Arial" pitchFamily="34" charset="0"/>
                </a:defRPr>
              </a:lvl8pPr>
              <a:lvl9pPr>
                <a:defRPr sz="2000">
                  <a:solidFill>
                    <a:schemeClr val="tx1"/>
                  </a:solidFill>
                  <a:latin typeface="Arial" pitchFamily="34" charset="0"/>
                  <a:ea typeface="宋体" pitchFamily="2" charset="-122"/>
                  <a:sym typeface="Arial" pitchFamily="34" charset="0"/>
                </a:defRPr>
              </a:lvl9pPr>
            </a:lstStyle>
            <a:p>
              <a:r>
                <a:rPr lang="zh-CN" altLang="en-US" sz="1300" b="1" dirty="0">
                  <a:latin typeface="微软雅黑" pitchFamily="34" charset="-122"/>
                  <a:ea typeface="微软雅黑" pitchFamily="34" charset="-122"/>
                </a:rPr>
                <a:t>  领衔：两院院士；</a:t>
              </a:r>
              <a:endParaRPr lang="en-US" altLang="zh-CN" sz="1300" b="1" dirty="0">
                <a:latin typeface="微软雅黑" pitchFamily="34" charset="-122"/>
                <a:ea typeface="微软雅黑" pitchFamily="34" charset="-122"/>
              </a:endParaRPr>
            </a:p>
            <a:p>
              <a:r>
                <a:rPr lang="zh-CN" altLang="en-US" sz="1300" b="1" dirty="0">
                  <a:latin typeface="微软雅黑" pitchFamily="34" charset="-122"/>
                  <a:ea typeface="微软雅黑" pitchFamily="34" charset="-122"/>
                </a:rPr>
                <a:t>“</a:t>
              </a:r>
              <a:r>
                <a:rPr lang="en-US" altLang="zh-CN" sz="1300" b="1" dirty="0">
                  <a:latin typeface="微软雅黑" pitchFamily="34" charset="-122"/>
                  <a:ea typeface="微软雅黑" pitchFamily="34" charset="-122"/>
                </a:rPr>
                <a:t>973</a:t>
              </a:r>
              <a:r>
                <a:rPr lang="zh-CN" altLang="en-US" sz="1300" b="1" dirty="0">
                  <a:latin typeface="微软雅黑" pitchFamily="34" charset="-122"/>
                  <a:ea typeface="微软雅黑" pitchFamily="34" charset="-122"/>
                </a:rPr>
                <a:t>”首席、长江学者；</a:t>
              </a:r>
            </a:p>
          </p:txBody>
        </p:sp>
        <p:sp>
          <p:nvSpPr>
            <p:cNvPr id="8" name="TextBox 39"/>
            <p:cNvSpPr txBox="1">
              <a:spLocks noChangeArrowheads="1"/>
            </p:cNvSpPr>
            <p:nvPr/>
          </p:nvSpPr>
          <p:spPr bwMode="auto">
            <a:xfrm>
              <a:off x="5916961" y="2636916"/>
              <a:ext cx="26939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宋体" pitchFamily="2" charset="-122"/>
                  <a:sym typeface="Arial" pitchFamily="34" charset="0"/>
                </a:defRPr>
              </a:lvl1pPr>
              <a:lvl2pPr>
                <a:defRPr sz="2800">
                  <a:solidFill>
                    <a:schemeClr val="tx1"/>
                  </a:solidFill>
                  <a:latin typeface="Arial" pitchFamily="34" charset="0"/>
                  <a:ea typeface="宋体" pitchFamily="2" charset="-122"/>
                  <a:sym typeface="Arial" pitchFamily="34" charset="0"/>
                </a:defRPr>
              </a:lvl2pPr>
              <a:lvl3pPr>
                <a:defRPr sz="2400">
                  <a:solidFill>
                    <a:schemeClr val="tx1"/>
                  </a:solidFill>
                  <a:latin typeface="Arial" pitchFamily="34" charset="0"/>
                  <a:ea typeface="宋体" pitchFamily="2" charset="-122"/>
                  <a:sym typeface="Arial" pitchFamily="34" charset="0"/>
                </a:defRPr>
              </a:lvl3pPr>
              <a:lvl4pPr>
                <a:defRPr sz="2000">
                  <a:solidFill>
                    <a:schemeClr val="tx1"/>
                  </a:solidFill>
                  <a:latin typeface="Arial" pitchFamily="34" charset="0"/>
                  <a:ea typeface="宋体" pitchFamily="2" charset="-122"/>
                  <a:sym typeface="Arial" pitchFamily="34" charset="0"/>
                </a:defRPr>
              </a:lvl4pPr>
              <a:lvl5pPr>
                <a:defRPr sz="2000">
                  <a:solidFill>
                    <a:schemeClr val="tx1"/>
                  </a:solidFill>
                  <a:latin typeface="Arial" pitchFamily="34" charset="0"/>
                  <a:ea typeface="宋体" pitchFamily="2" charset="-122"/>
                  <a:sym typeface="Arial" pitchFamily="34" charset="0"/>
                </a:defRPr>
              </a:lvl5pPr>
              <a:lvl6pPr>
                <a:defRPr sz="2000">
                  <a:solidFill>
                    <a:schemeClr val="tx1"/>
                  </a:solidFill>
                  <a:latin typeface="Arial" pitchFamily="34" charset="0"/>
                  <a:ea typeface="宋体" pitchFamily="2" charset="-122"/>
                  <a:sym typeface="Arial" pitchFamily="34" charset="0"/>
                </a:defRPr>
              </a:lvl6pPr>
              <a:lvl7pPr>
                <a:defRPr sz="2000">
                  <a:solidFill>
                    <a:schemeClr val="tx1"/>
                  </a:solidFill>
                  <a:latin typeface="Arial" pitchFamily="34" charset="0"/>
                  <a:ea typeface="宋体" pitchFamily="2" charset="-122"/>
                  <a:sym typeface="Arial" pitchFamily="34" charset="0"/>
                </a:defRPr>
              </a:lvl7pPr>
              <a:lvl8pPr>
                <a:defRPr sz="2000">
                  <a:solidFill>
                    <a:schemeClr val="tx1"/>
                  </a:solidFill>
                  <a:latin typeface="Arial" pitchFamily="34" charset="0"/>
                  <a:ea typeface="宋体" pitchFamily="2" charset="-122"/>
                  <a:sym typeface="Arial" pitchFamily="34" charset="0"/>
                </a:defRPr>
              </a:lvl8pPr>
              <a:lvl9pPr>
                <a:defRPr sz="2000">
                  <a:solidFill>
                    <a:schemeClr val="tx1"/>
                  </a:solidFill>
                  <a:latin typeface="Arial" pitchFamily="34" charset="0"/>
                  <a:ea typeface="宋体" pitchFamily="2" charset="-122"/>
                  <a:sym typeface="Arial" pitchFamily="34" charset="0"/>
                </a:defRPr>
              </a:lvl9pPr>
            </a:lstStyle>
            <a:p>
              <a:r>
                <a:rPr lang="zh-CN" altLang="en-US" sz="1300" b="1" dirty="0">
                  <a:latin typeface="微软雅黑" pitchFamily="34" charset="-122"/>
                  <a:ea typeface="微软雅黑" pitchFamily="34" charset="-122"/>
                </a:rPr>
                <a:t>带头人：国家杰青、优青、上海市“千人计划”，东方学者等</a:t>
              </a:r>
            </a:p>
          </p:txBody>
        </p:sp>
      </p:grpSp>
      <p:sp>
        <p:nvSpPr>
          <p:cNvPr id="35" name="矩形 35"/>
          <p:cNvSpPr>
            <a:spLocks noChangeArrowheads="1"/>
          </p:cNvSpPr>
          <p:nvPr/>
        </p:nvSpPr>
        <p:spPr bwMode="auto">
          <a:xfrm>
            <a:off x="4520073" y="964402"/>
            <a:ext cx="4147677" cy="110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zh-CN" sz="1400" b="1" dirty="0">
                <a:latin typeface="微软雅黑" pitchFamily="34" charset="-122"/>
                <a:ea typeface="微软雅黑" pitchFamily="34" charset="-122"/>
                <a:sym typeface="Arial" pitchFamily="34" charset="0"/>
              </a:rPr>
              <a:t>学院现有</a:t>
            </a:r>
            <a:r>
              <a:rPr lang="zh-CN" altLang="en-US" sz="1400" b="1" dirty="0">
                <a:latin typeface="微软雅黑" pitchFamily="34" charset="-122"/>
                <a:ea typeface="微软雅黑" pitchFamily="34" charset="-122"/>
                <a:sym typeface="Arial" pitchFamily="34" charset="0"/>
              </a:rPr>
              <a:t>教职员工</a:t>
            </a:r>
            <a:r>
              <a:rPr lang="en-US" altLang="zh-CN" sz="1400" b="1" dirty="0">
                <a:latin typeface="微软雅黑" pitchFamily="34" charset="-122"/>
                <a:ea typeface="微软雅黑" pitchFamily="34" charset="-122"/>
                <a:sym typeface="Arial" pitchFamily="34" charset="0"/>
              </a:rPr>
              <a:t>280</a:t>
            </a:r>
            <a:r>
              <a:rPr lang="zh-CN" altLang="zh-CN" sz="1400" b="1" dirty="0">
                <a:latin typeface="微软雅黑" pitchFamily="34" charset="-122"/>
                <a:ea typeface="微软雅黑" pitchFamily="34" charset="-122"/>
                <a:sym typeface="Arial" pitchFamily="34" charset="0"/>
              </a:rPr>
              <a:t>人，其中：</a:t>
            </a:r>
          </a:p>
          <a:p>
            <a:pPr algn="just">
              <a:lnSpc>
                <a:spcPct val="120000"/>
              </a:lnSpc>
            </a:pPr>
            <a:r>
              <a:rPr lang="zh-CN" altLang="zh-CN" sz="1400" b="1" dirty="0">
                <a:latin typeface="微软雅黑" pitchFamily="34" charset="-122"/>
                <a:ea typeface="微软雅黑" pitchFamily="34" charset="-122"/>
                <a:sym typeface="Arial" pitchFamily="34" charset="0"/>
              </a:rPr>
              <a:t>中国科学院、中国工程院院士</a:t>
            </a:r>
            <a:r>
              <a:rPr lang="en-US" altLang="zh-CN" sz="1400" b="1" dirty="0">
                <a:latin typeface="微软雅黑" pitchFamily="34" charset="-122"/>
                <a:ea typeface="微软雅黑" pitchFamily="34" charset="-122"/>
                <a:sym typeface="Arial" pitchFamily="34" charset="0"/>
              </a:rPr>
              <a:t>5</a:t>
            </a:r>
            <a:r>
              <a:rPr lang="zh-CN" altLang="zh-CN" sz="1400" b="1" dirty="0">
                <a:latin typeface="微软雅黑" pitchFamily="34" charset="-122"/>
                <a:ea typeface="微软雅黑" pitchFamily="34" charset="-122"/>
                <a:sym typeface="Arial" pitchFamily="34" charset="0"/>
              </a:rPr>
              <a:t>人；</a:t>
            </a:r>
            <a:r>
              <a:rPr lang="zh-CN" altLang="en-US" sz="1400" b="1" dirty="0">
                <a:latin typeface="微软雅黑" pitchFamily="34" charset="-122"/>
                <a:ea typeface="微软雅黑" pitchFamily="34" charset="-122"/>
                <a:sym typeface="Arial" pitchFamily="34" charset="0"/>
              </a:rPr>
              <a:t>正高级专业技术人员</a:t>
            </a:r>
            <a:r>
              <a:rPr lang="en-US" altLang="zh-CN" sz="1400" b="1" dirty="0">
                <a:latin typeface="微软雅黑" pitchFamily="34" charset="-122"/>
                <a:ea typeface="微软雅黑" pitchFamily="34" charset="-122"/>
                <a:sym typeface="Arial" pitchFamily="34" charset="0"/>
              </a:rPr>
              <a:t>87</a:t>
            </a:r>
            <a:r>
              <a:rPr lang="zh-CN" altLang="zh-CN" sz="1400" b="1" dirty="0">
                <a:latin typeface="微软雅黑" pitchFamily="34" charset="-122"/>
                <a:ea typeface="微软雅黑" pitchFamily="34" charset="-122"/>
                <a:sym typeface="Arial" pitchFamily="34" charset="0"/>
              </a:rPr>
              <a:t>人，副</a:t>
            </a:r>
            <a:r>
              <a:rPr lang="zh-CN" altLang="en-US" sz="1400" b="1" dirty="0">
                <a:latin typeface="微软雅黑" pitchFamily="34" charset="-122"/>
                <a:ea typeface="微软雅黑" pitchFamily="34" charset="-122"/>
                <a:sym typeface="Arial" pitchFamily="34" charset="0"/>
              </a:rPr>
              <a:t>高级专业技术人员</a:t>
            </a:r>
            <a:r>
              <a:rPr lang="en-US" altLang="zh-CN" sz="1400" b="1" dirty="0">
                <a:latin typeface="微软雅黑" pitchFamily="34" charset="-122"/>
                <a:ea typeface="微软雅黑" pitchFamily="34" charset="-122"/>
                <a:sym typeface="Arial" pitchFamily="34" charset="0"/>
              </a:rPr>
              <a:t>88</a:t>
            </a:r>
            <a:r>
              <a:rPr lang="zh-CN" altLang="zh-CN" sz="1400" b="1" dirty="0">
                <a:latin typeface="微软雅黑" pitchFamily="34" charset="-122"/>
                <a:ea typeface="微软雅黑" pitchFamily="34" charset="-122"/>
                <a:sym typeface="Arial" pitchFamily="34" charset="0"/>
              </a:rPr>
              <a:t>人；具有博士学位的教师</a:t>
            </a:r>
            <a:r>
              <a:rPr lang="en-US" altLang="zh-CN" sz="1400" b="1" dirty="0">
                <a:latin typeface="微软雅黑" pitchFamily="34" charset="-122"/>
                <a:ea typeface="微软雅黑" pitchFamily="34" charset="-122"/>
                <a:sym typeface="Arial" pitchFamily="34" charset="0"/>
              </a:rPr>
              <a:t>189</a:t>
            </a:r>
            <a:r>
              <a:rPr lang="zh-CN" altLang="zh-CN" sz="1400" b="1" dirty="0">
                <a:latin typeface="微软雅黑" pitchFamily="34" charset="-122"/>
                <a:ea typeface="微软雅黑" pitchFamily="34" charset="-122"/>
                <a:sym typeface="Arial" pitchFamily="34" charset="0"/>
              </a:rPr>
              <a:t>人。</a:t>
            </a:r>
            <a:endParaRPr lang="zh-CN" altLang="zh-CN" sz="1100" b="1" dirty="0">
              <a:latin typeface="微软雅黑" pitchFamily="34" charset="-122"/>
              <a:ea typeface="微软雅黑" pitchFamily="34" charset="-122"/>
              <a:sym typeface="Arial" pitchFamily="34" charset="0"/>
            </a:endParaRPr>
          </a:p>
        </p:txBody>
      </p:sp>
      <p:sp>
        <p:nvSpPr>
          <p:cNvPr id="36" name="矩形 35"/>
          <p:cNvSpPr/>
          <p:nvPr/>
        </p:nvSpPr>
        <p:spPr bwMode="auto">
          <a:xfrm flipV="1">
            <a:off x="0" y="762994"/>
            <a:ext cx="9144000" cy="57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anchor="ctr"/>
          <a:lstStyle/>
          <a:p>
            <a:pPr algn="ctr" defTabSz="913943" fontAlgn="auto">
              <a:spcBef>
                <a:spcPts val="0"/>
              </a:spcBef>
              <a:spcAft>
                <a:spcPts val="0"/>
              </a:spcAft>
              <a:defRPr/>
            </a:pPr>
            <a:endParaRPr lang="zh-CN" altLang="en-US" dirty="0">
              <a:solidFill>
                <a:prstClr val="white"/>
              </a:solidFill>
            </a:endParaRPr>
          </a:p>
        </p:txBody>
      </p:sp>
      <p:sp>
        <p:nvSpPr>
          <p:cNvPr id="37" name="TextBox 2"/>
          <p:cNvSpPr txBox="1">
            <a:spLocks noChangeArrowheads="1"/>
          </p:cNvSpPr>
          <p:nvPr/>
        </p:nvSpPr>
        <p:spPr bwMode="auto">
          <a:xfrm>
            <a:off x="1691680" y="21460"/>
            <a:ext cx="58092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50000"/>
              </a:spcBef>
              <a:spcAft>
                <a:spcPct val="0"/>
              </a:spcAft>
            </a:pPr>
            <a:r>
              <a:rPr lang="zh-CN" altLang="en-US" sz="4400" b="1" dirty="0">
                <a:solidFill>
                  <a:srgbClr val="FFFFFF"/>
                </a:solidFill>
                <a:latin typeface="黑体" panose="02010609060101010101" pitchFamily="49" charset="-122"/>
                <a:ea typeface="黑体" panose="02010609060101010101" pitchFamily="49" charset="-122"/>
                <a:sym typeface="Arial" pitchFamily="34" charset="0"/>
              </a:rPr>
              <a:t>师资队伍</a:t>
            </a:r>
          </a:p>
        </p:txBody>
      </p:sp>
      <p:pic>
        <p:nvPicPr>
          <p:cNvPr id="38" name="图片 37">
            <a:extLst>
              <a:ext uri="{FF2B5EF4-FFF2-40B4-BE49-F238E27FC236}">
                <a16:creationId xmlns="" xmlns:a16="http://schemas.microsoft.com/office/drawing/2014/main" id="{A788882A-0AF9-4E29-9516-0F160703BC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38"/>
          <p:cNvSpPr>
            <a:spLocks noChangeArrowheads="1"/>
          </p:cNvSpPr>
          <p:nvPr/>
        </p:nvSpPr>
        <p:spPr bwMode="auto">
          <a:xfrm>
            <a:off x="0" y="6581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0"/>
              </a:spcBef>
              <a:spcAft>
                <a:spcPct val="0"/>
              </a:spcAft>
            </a:pPr>
            <a:r>
              <a:rPr lang="zh-CN" altLang="en-US" sz="4400" b="1" dirty="0">
                <a:solidFill>
                  <a:srgbClr val="FFFFFF"/>
                </a:solidFill>
                <a:latin typeface="黑体" panose="02010609060101010101" pitchFamily="49" charset="-122"/>
                <a:ea typeface="黑体" panose="02010609060101010101" pitchFamily="49" charset="-122"/>
                <a:sym typeface="Arial" pitchFamily="34" charset="0"/>
              </a:rPr>
              <a:t>科研平台</a:t>
            </a:r>
          </a:p>
        </p:txBody>
      </p:sp>
      <p:sp>
        <p:nvSpPr>
          <p:cNvPr id="7" name="矩形 6"/>
          <p:cNvSpPr/>
          <p:nvPr/>
        </p:nvSpPr>
        <p:spPr>
          <a:xfrm>
            <a:off x="193675" y="1569720"/>
            <a:ext cx="4116388" cy="3644396"/>
          </a:xfrm>
          <a:prstGeom prst="rect">
            <a:avLst/>
          </a:prstGeom>
          <a:noFill/>
          <a:ln>
            <a:noFill/>
          </a:ln>
        </p:spPr>
        <p:txBody>
          <a:bodyPr>
            <a:spAutoFit/>
          </a:bodyPr>
          <a:lstStyle/>
          <a:p>
            <a:pPr eaLnBrk="0" fontAlgn="base" hangingPunct="0">
              <a:lnSpc>
                <a:spcPct val="150000"/>
              </a:lnSpc>
              <a:spcBef>
                <a:spcPct val="0"/>
              </a:spcBef>
              <a:spcAft>
                <a:spcPct val="0"/>
              </a:spcAft>
              <a:defRPr/>
            </a:pPr>
            <a:r>
              <a:rPr lang="zh-CN" altLang="en-US" b="1" dirty="0">
                <a:solidFill>
                  <a:srgbClr val="000000"/>
                </a:solidFill>
                <a:latin typeface="微软雅黑" pitchFamily="34" charset="-122"/>
                <a:ea typeface="微软雅黑" pitchFamily="34" charset="-122"/>
              </a:rPr>
              <a:t>省部共建国家重点实验室</a:t>
            </a:r>
            <a:endParaRPr lang="en-US" altLang="zh-CN" b="1" dirty="0">
              <a:solidFill>
                <a:srgbClr val="000000"/>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b="1" dirty="0">
                <a:solidFill>
                  <a:srgbClr val="2D2D8A"/>
                </a:solidFill>
                <a:latin typeface="微软雅黑" pitchFamily="34" charset="-122"/>
                <a:ea typeface="微软雅黑" pitchFamily="34" charset="-122"/>
              </a:rPr>
              <a:t>省部共建高品质特殊钢冶金与制备国家重点实验室</a:t>
            </a:r>
            <a:endParaRPr lang="en-US" altLang="zh-CN"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endParaRPr lang="en-US" altLang="zh-CN" sz="1200" b="1" dirty="0">
              <a:solidFill>
                <a:srgbClr val="2D2D8A"/>
              </a:solidFill>
              <a:latin typeface="微软雅黑" pitchFamily="34" charset="-122"/>
              <a:ea typeface="微软雅黑" pitchFamily="34" charset="-122"/>
            </a:endParaRPr>
          </a:p>
          <a:p>
            <a:pPr eaLnBrk="0" fontAlgn="base" hangingPunct="0">
              <a:lnSpc>
                <a:spcPct val="150000"/>
              </a:lnSpc>
              <a:spcBef>
                <a:spcPct val="0"/>
              </a:spcBef>
              <a:spcAft>
                <a:spcPct val="0"/>
              </a:spcAft>
              <a:defRPr/>
            </a:pPr>
            <a:r>
              <a:rPr lang="en-US" altLang="zh-CN" b="1" dirty="0">
                <a:solidFill>
                  <a:srgbClr val="000000"/>
                </a:solidFill>
                <a:latin typeface="微软雅黑" pitchFamily="34" charset="-122"/>
                <a:ea typeface="微软雅黑" pitchFamily="34" charset="-122"/>
              </a:rPr>
              <a:t>2011</a:t>
            </a:r>
            <a:r>
              <a:rPr lang="zh-CN" altLang="en-US" b="1" dirty="0">
                <a:solidFill>
                  <a:srgbClr val="000000"/>
                </a:solidFill>
                <a:latin typeface="微软雅黑" pitchFamily="34" charset="-122"/>
                <a:ea typeface="微软雅黑" pitchFamily="34" charset="-122"/>
              </a:rPr>
              <a:t>协同创新中心</a:t>
            </a:r>
            <a:endParaRPr lang="en-US" altLang="zh-CN" b="1" dirty="0">
              <a:solidFill>
                <a:srgbClr val="000000"/>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b="1" dirty="0">
                <a:solidFill>
                  <a:srgbClr val="2D2D8A"/>
                </a:solidFill>
                <a:latin typeface="微软雅黑" pitchFamily="34" charset="-122"/>
                <a:ea typeface="微软雅黑" pitchFamily="34" charset="-122"/>
              </a:rPr>
              <a:t>钢铁共性技术协同创新中心</a:t>
            </a:r>
            <a:endParaRPr lang="en-US" altLang="zh-CN" b="1" dirty="0">
              <a:solidFill>
                <a:srgbClr val="2D2D8A"/>
              </a:solidFill>
              <a:latin typeface="微软雅黑" pitchFamily="34" charset="-122"/>
              <a:ea typeface="微软雅黑" pitchFamily="34" charset="-122"/>
            </a:endParaRPr>
          </a:p>
          <a:p>
            <a:pPr eaLnBrk="0" fontAlgn="base" hangingPunct="0">
              <a:lnSpc>
                <a:spcPct val="150000"/>
              </a:lnSpc>
              <a:spcBef>
                <a:spcPct val="0"/>
              </a:spcBef>
              <a:spcAft>
                <a:spcPct val="0"/>
              </a:spcAft>
              <a:defRPr/>
            </a:pPr>
            <a:endParaRPr lang="en-US" altLang="zh-CN" b="1" dirty="0">
              <a:solidFill>
                <a:srgbClr val="2D2D8A"/>
              </a:solidFill>
              <a:latin typeface="微软雅黑" pitchFamily="34" charset="-122"/>
              <a:ea typeface="微软雅黑" pitchFamily="34" charset="-122"/>
            </a:endParaRPr>
          </a:p>
          <a:p>
            <a:pPr eaLnBrk="0" fontAlgn="base" hangingPunct="0">
              <a:lnSpc>
                <a:spcPct val="150000"/>
              </a:lnSpc>
              <a:spcBef>
                <a:spcPct val="0"/>
              </a:spcBef>
              <a:spcAft>
                <a:spcPct val="0"/>
              </a:spcAft>
              <a:defRPr/>
            </a:pPr>
            <a:r>
              <a:rPr lang="zh-CN" altLang="en-US" b="1" dirty="0">
                <a:latin typeface="微软雅黑" pitchFamily="34" charset="-122"/>
                <a:ea typeface="微软雅黑" pitchFamily="34" charset="-122"/>
              </a:rPr>
              <a:t>“</a:t>
            </a:r>
            <a:r>
              <a:rPr lang="en-US" altLang="zh-CN" b="1" dirty="0">
                <a:latin typeface="微软雅黑" pitchFamily="34" charset="-122"/>
                <a:ea typeface="微软雅黑" pitchFamily="34" charset="-122"/>
              </a:rPr>
              <a:t>111</a:t>
            </a:r>
            <a:r>
              <a:rPr lang="zh-CN" altLang="en-US" b="1" dirty="0">
                <a:latin typeface="微软雅黑" pitchFamily="34" charset="-122"/>
                <a:ea typeface="微软雅黑" pitchFamily="34" charset="-122"/>
              </a:rPr>
              <a:t>”计划</a:t>
            </a:r>
            <a:endParaRPr lang="en-US" altLang="zh-CN" b="1" dirty="0">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b="1" dirty="0">
                <a:solidFill>
                  <a:srgbClr val="2D2D8A"/>
                </a:solidFill>
                <a:latin typeface="微软雅黑" pitchFamily="34" charset="-122"/>
                <a:ea typeface="微软雅黑" pitchFamily="34" charset="-122"/>
              </a:rPr>
              <a:t>现代冶金与材料学科创新引智基地</a:t>
            </a:r>
            <a:endParaRPr lang="en-US" altLang="zh-CN" b="1" dirty="0">
              <a:solidFill>
                <a:srgbClr val="2D2D8A"/>
              </a:solidFill>
              <a:latin typeface="微软雅黑" pitchFamily="34" charset="-122"/>
              <a:ea typeface="微软雅黑" pitchFamily="34" charset="-122"/>
            </a:endParaRPr>
          </a:p>
        </p:txBody>
      </p:sp>
      <p:sp>
        <p:nvSpPr>
          <p:cNvPr id="10" name="矩形 5"/>
          <p:cNvSpPr>
            <a:spLocks noChangeArrowheads="1"/>
          </p:cNvSpPr>
          <p:nvPr/>
        </p:nvSpPr>
        <p:spPr bwMode="auto">
          <a:xfrm>
            <a:off x="666750" y="948691"/>
            <a:ext cx="3170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defRPr/>
            </a:pPr>
            <a:r>
              <a:rPr lang="zh-CN" altLang="en-US" sz="2800" b="1" dirty="0">
                <a:solidFill>
                  <a:srgbClr val="800000"/>
                </a:solidFill>
                <a:latin typeface="华文新魏" pitchFamily="2" charset="-122"/>
                <a:ea typeface="华文新魏" pitchFamily="2" charset="-122"/>
              </a:rPr>
              <a:t>国家级研究平台</a:t>
            </a:r>
          </a:p>
        </p:txBody>
      </p:sp>
      <p:sp>
        <p:nvSpPr>
          <p:cNvPr id="12" name="矩形 11"/>
          <p:cNvSpPr/>
          <p:nvPr/>
        </p:nvSpPr>
        <p:spPr>
          <a:xfrm>
            <a:off x="4194175" y="1569722"/>
            <a:ext cx="4933950" cy="4209229"/>
          </a:xfrm>
          <a:prstGeom prst="rect">
            <a:avLst/>
          </a:prstGeom>
          <a:noFill/>
          <a:ln>
            <a:noFill/>
          </a:ln>
        </p:spPr>
        <p:txBody>
          <a:bodyPr>
            <a:spAutoFit/>
          </a:bodyPr>
          <a:lstStyle/>
          <a:p>
            <a:pPr eaLnBrk="0" fontAlgn="base" hangingPunct="0">
              <a:lnSpc>
                <a:spcPct val="150000"/>
              </a:lnSpc>
              <a:spcBef>
                <a:spcPct val="0"/>
              </a:spcBef>
              <a:spcAft>
                <a:spcPct val="0"/>
              </a:spcAft>
              <a:defRPr/>
            </a:pPr>
            <a:r>
              <a:rPr lang="zh-CN" altLang="zh-CN" b="1" dirty="0">
                <a:solidFill>
                  <a:srgbClr val="000000"/>
                </a:solidFill>
                <a:latin typeface="微软雅黑" pitchFamily="34" charset="-122"/>
                <a:ea typeface="微软雅黑" pitchFamily="34" charset="-122"/>
              </a:rPr>
              <a:t>教育部工程中心</a:t>
            </a:r>
          </a:p>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材料复合及先进分散技术工程中心</a:t>
            </a:r>
          </a:p>
          <a:p>
            <a:pPr eaLnBrk="0" fontAlgn="base" hangingPunct="0">
              <a:lnSpc>
                <a:spcPct val="150000"/>
              </a:lnSpc>
              <a:spcBef>
                <a:spcPct val="0"/>
              </a:spcBef>
              <a:spcAft>
                <a:spcPct val="0"/>
              </a:spcAft>
              <a:defRPr/>
            </a:pPr>
            <a:r>
              <a:rPr lang="zh-CN" altLang="zh-CN" b="1" dirty="0">
                <a:solidFill>
                  <a:srgbClr val="000000"/>
                </a:solidFill>
                <a:latin typeface="微软雅黑" pitchFamily="34" charset="-122"/>
                <a:ea typeface="微软雅黑" pitchFamily="34" charset="-122"/>
              </a:rPr>
              <a:t>教育部与上海市共建重点实验室</a:t>
            </a:r>
          </a:p>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材料复合及先进分散技术教育部工程研究中心</a:t>
            </a:r>
          </a:p>
          <a:p>
            <a:pPr eaLnBrk="0" fontAlgn="base" hangingPunct="0">
              <a:lnSpc>
                <a:spcPct val="150000"/>
              </a:lnSpc>
              <a:spcBef>
                <a:spcPct val="0"/>
              </a:spcBef>
              <a:spcAft>
                <a:spcPct val="0"/>
              </a:spcAft>
              <a:defRPr/>
            </a:pPr>
            <a:r>
              <a:rPr lang="zh-CN" altLang="en-US" b="1" dirty="0">
                <a:solidFill>
                  <a:srgbClr val="000000"/>
                </a:solidFill>
                <a:latin typeface="微软雅黑" pitchFamily="34" charset="-122"/>
                <a:ea typeface="微软雅黑" pitchFamily="34" charset="-122"/>
              </a:rPr>
              <a:t>上海</a:t>
            </a:r>
            <a:r>
              <a:rPr lang="zh-CN" altLang="zh-CN" b="1" dirty="0">
                <a:solidFill>
                  <a:srgbClr val="000000"/>
                </a:solidFill>
                <a:latin typeface="微软雅黑" pitchFamily="34" charset="-122"/>
                <a:ea typeface="微软雅黑" pitchFamily="34" charset="-122"/>
              </a:rPr>
              <a:t>市重点实验室和科研平台</a:t>
            </a: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上海市钢铁冶金新技术开发应用重点实验室</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上海市资源环境新材料及应用技术工程研究中心（科委）</a:t>
            </a: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a:t>
            </a:r>
            <a:r>
              <a:rPr lang="zh-CN" altLang="zh-CN" sz="1400" b="1" dirty="0">
                <a:solidFill>
                  <a:srgbClr val="2D2D8A"/>
                </a:solidFill>
                <a:latin typeface="微软雅黑" pitchFamily="34" charset="-122"/>
                <a:ea typeface="微软雅黑" pitchFamily="34" charset="-122"/>
              </a:rPr>
              <a:t>材料微结构调控及能量转换”上海市高校委重点实验室</a:t>
            </a:r>
          </a:p>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“能源动力重大装备关键材料”上海高校工程研究中心</a:t>
            </a:r>
          </a:p>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材料研究所（教委）</a:t>
            </a:r>
          </a:p>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无机非金属材料重点学科实验基地（教委）</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上海市特种铸造工程技术研究中心</a:t>
            </a:r>
            <a:endParaRPr lang="zh-CN" altLang="zh-CN" sz="1400" b="1" dirty="0">
              <a:solidFill>
                <a:srgbClr val="2D2D8A"/>
              </a:solidFill>
              <a:latin typeface="微软雅黑" pitchFamily="34" charset="-122"/>
              <a:ea typeface="微软雅黑" pitchFamily="34" charset="-122"/>
            </a:endParaRPr>
          </a:p>
        </p:txBody>
      </p:sp>
      <p:sp>
        <p:nvSpPr>
          <p:cNvPr id="13" name="矩形 5"/>
          <p:cNvSpPr>
            <a:spLocks noChangeArrowheads="1"/>
          </p:cNvSpPr>
          <p:nvPr/>
        </p:nvSpPr>
        <p:spPr bwMode="auto">
          <a:xfrm>
            <a:off x="4787900" y="948691"/>
            <a:ext cx="3241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defRPr/>
            </a:pPr>
            <a:r>
              <a:rPr lang="zh-CN" altLang="en-US" sz="2800" b="1" dirty="0">
                <a:solidFill>
                  <a:srgbClr val="800000"/>
                </a:solidFill>
                <a:latin typeface="华文新魏" pitchFamily="2" charset="-122"/>
                <a:ea typeface="华文新魏" pitchFamily="2" charset="-122"/>
              </a:rPr>
              <a:t>省部级研究平台</a:t>
            </a:r>
          </a:p>
        </p:txBody>
      </p:sp>
      <p:pic>
        <p:nvPicPr>
          <p:cNvPr id="8" name="图片 7">
            <a:extLst>
              <a:ext uri="{FF2B5EF4-FFF2-40B4-BE49-F238E27FC236}">
                <a16:creationId xmlns="" xmlns:a16="http://schemas.microsoft.com/office/drawing/2014/main" id="{45687836-1568-46CB-8780-90320867E8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extLst>
      <p:ext uri="{BB962C8B-B14F-4D97-AF65-F5344CB8AC3E}">
        <p14:creationId xmlns:p14="http://schemas.microsoft.com/office/powerpoint/2010/main" val="194218615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38"/>
          <p:cNvSpPr>
            <a:spLocks noChangeArrowheads="1"/>
          </p:cNvSpPr>
          <p:nvPr/>
        </p:nvSpPr>
        <p:spPr bwMode="auto">
          <a:xfrm>
            <a:off x="-324544" y="112241"/>
            <a:ext cx="94751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0" fontAlgn="base" hangingPunct="0">
              <a:spcBef>
                <a:spcPct val="0"/>
              </a:spcBef>
              <a:spcAft>
                <a:spcPct val="0"/>
              </a:spcAft>
            </a:pPr>
            <a:r>
              <a:rPr lang="zh-CN" altLang="en-US" sz="4400" b="1" dirty="0">
                <a:solidFill>
                  <a:srgbClr val="FFFFFF"/>
                </a:solidFill>
                <a:latin typeface="黑体" panose="02010609060101010101" pitchFamily="49" charset="-122"/>
                <a:ea typeface="黑体" panose="02010609060101010101" pitchFamily="49" charset="-122"/>
                <a:sym typeface="Arial" pitchFamily="34" charset="0"/>
              </a:rPr>
              <a:t>科研平台</a:t>
            </a:r>
          </a:p>
        </p:txBody>
      </p:sp>
      <p:sp>
        <p:nvSpPr>
          <p:cNvPr id="8" name="矩形 7"/>
          <p:cNvSpPr/>
          <p:nvPr/>
        </p:nvSpPr>
        <p:spPr>
          <a:xfrm>
            <a:off x="179512" y="1712679"/>
            <a:ext cx="2973263" cy="4154984"/>
          </a:xfrm>
          <a:prstGeom prst="rect">
            <a:avLst/>
          </a:prstGeom>
        </p:spPr>
        <p:txBody>
          <a:bodyPr wrap="square">
            <a:spAutoFit/>
          </a:bodyPr>
          <a:lstStyle/>
          <a:p>
            <a:pPr eaLnBrk="0" fontAlgn="base" hangingPunct="0">
              <a:lnSpc>
                <a:spcPct val="150000"/>
              </a:lnSpc>
              <a:spcBef>
                <a:spcPct val="0"/>
              </a:spcBef>
              <a:spcAft>
                <a:spcPct val="0"/>
              </a:spcAft>
              <a:defRPr/>
            </a:pPr>
            <a:r>
              <a:rPr lang="zh-CN" altLang="zh-CN" b="1" dirty="0">
                <a:solidFill>
                  <a:srgbClr val="000000"/>
                </a:solidFill>
                <a:latin typeface="微软雅黑" pitchFamily="34" charset="-122"/>
                <a:ea typeface="微软雅黑" pitchFamily="34" charset="-122"/>
              </a:rPr>
              <a:t>上海大学重点实验室</a:t>
            </a:r>
            <a:endParaRPr lang="zh-CN" altLang="zh-CN" dirty="0">
              <a:solidFill>
                <a:srgbClr val="000000"/>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en-US" altLang="zh-CN" sz="1600" b="1" dirty="0">
                <a:solidFill>
                  <a:srgbClr val="2D2D8A"/>
                </a:solidFill>
                <a:latin typeface="微软雅黑" pitchFamily="34" charset="-122"/>
                <a:ea typeface="微软雅黑" pitchFamily="34" charset="-122"/>
              </a:rPr>
              <a:t> </a:t>
            </a:r>
            <a:r>
              <a:rPr lang="zh-CN" altLang="zh-CN" sz="1600" b="1" dirty="0">
                <a:solidFill>
                  <a:srgbClr val="2D2D8A"/>
                </a:solidFill>
                <a:latin typeface="微软雅黑" pitchFamily="34" charset="-122"/>
                <a:ea typeface="微软雅黑" pitchFamily="34" charset="-122"/>
              </a:rPr>
              <a:t>微结构重点实验室</a:t>
            </a:r>
            <a:endParaRPr lang="en-US" altLang="zh-CN" sz="16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endParaRPr lang="en-US" altLang="zh-CN" sz="1200" b="1" dirty="0">
              <a:solidFill>
                <a:srgbClr val="2D2D8A"/>
              </a:solidFill>
              <a:latin typeface="微软雅黑" pitchFamily="34" charset="-122"/>
              <a:ea typeface="微软雅黑" pitchFamily="34" charset="-122"/>
            </a:endParaRPr>
          </a:p>
          <a:p>
            <a:pPr eaLnBrk="0" fontAlgn="base" hangingPunct="0">
              <a:lnSpc>
                <a:spcPct val="150000"/>
              </a:lnSpc>
              <a:spcBef>
                <a:spcPct val="0"/>
              </a:spcBef>
              <a:spcAft>
                <a:spcPct val="0"/>
              </a:spcAft>
              <a:defRPr/>
            </a:pPr>
            <a:r>
              <a:rPr lang="zh-CN" altLang="zh-CN" b="1" dirty="0" smtClean="0">
                <a:solidFill>
                  <a:srgbClr val="000000"/>
                </a:solidFill>
                <a:latin typeface="微软雅黑" pitchFamily="34" charset="-122"/>
                <a:ea typeface="微软雅黑" pitchFamily="34" charset="-122"/>
              </a:rPr>
              <a:t>研究中心</a:t>
            </a:r>
            <a:r>
              <a:rPr lang="zh-CN" altLang="en-US" b="1" dirty="0" smtClean="0">
                <a:solidFill>
                  <a:srgbClr val="FF0000"/>
                </a:solidFill>
                <a:latin typeface="微软雅黑" pitchFamily="34" charset="-122"/>
                <a:ea typeface="微软雅黑" pitchFamily="34" charset="-122"/>
              </a:rPr>
              <a:t>（</a:t>
            </a:r>
            <a:r>
              <a:rPr lang="en-US" altLang="zh-CN" b="1" dirty="0" smtClean="0">
                <a:solidFill>
                  <a:srgbClr val="FF0000"/>
                </a:solidFill>
                <a:latin typeface="微软雅黑" pitchFamily="34" charset="-122"/>
                <a:ea typeface="微软雅黑" pitchFamily="34" charset="-122"/>
              </a:rPr>
              <a:t>6</a:t>
            </a:r>
            <a:r>
              <a:rPr lang="zh-CN" altLang="en-US" b="1" dirty="0" smtClean="0">
                <a:solidFill>
                  <a:srgbClr val="FF0000"/>
                </a:solidFill>
                <a:latin typeface="微软雅黑" pitchFamily="34" charset="-122"/>
                <a:ea typeface="微软雅黑" pitchFamily="34" charset="-122"/>
              </a:rPr>
              <a:t>个）</a:t>
            </a:r>
            <a:endParaRPr lang="zh-CN" altLang="zh-CN" b="1" dirty="0">
              <a:solidFill>
                <a:srgbClr val="FF0000"/>
              </a:solidFill>
              <a:latin typeface="微软雅黑" pitchFamily="34" charset="-122"/>
              <a:ea typeface="微软雅黑" pitchFamily="34" charset="-122"/>
            </a:endParaRPr>
          </a:p>
          <a:p>
            <a:pPr marL="285750" indent="-285750" algn="just" eaLnBrk="0" fontAlgn="base" hangingPunct="0">
              <a:lnSpc>
                <a:spcPct val="150000"/>
              </a:lnSpc>
              <a:spcBef>
                <a:spcPct val="0"/>
              </a:spcBef>
              <a:spcAft>
                <a:spcPct val="0"/>
              </a:spcAft>
              <a:buFont typeface="Wingdings" pitchFamily="2" charset="2"/>
              <a:buChar char="Ø"/>
              <a:defRPr/>
            </a:pPr>
            <a:r>
              <a:rPr lang="zh-CN" altLang="en-US" sz="1600" b="1" dirty="0" smtClean="0">
                <a:solidFill>
                  <a:srgbClr val="2D2D8A"/>
                </a:solidFill>
                <a:latin typeface="微软雅黑" pitchFamily="34" charset="-122"/>
                <a:ea typeface="微软雅黑" pitchFamily="34" charset="-122"/>
              </a:rPr>
              <a:t>复合材料研究中心</a:t>
            </a:r>
            <a:endParaRPr lang="en-US" altLang="zh-CN" sz="1600" b="1" dirty="0" smtClean="0">
              <a:solidFill>
                <a:srgbClr val="2D2D8A"/>
              </a:solidFill>
              <a:latin typeface="微软雅黑" pitchFamily="34" charset="-122"/>
              <a:ea typeface="微软雅黑" pitchFamily="34" charset="-122"/>
            </a:endParaRPr>
          </a:p>
          <a:p>
            <a:pPr marL="285750" indent="-285750" algn="just" eaLnBrk="0" fontAlgn="base" hangingPunct="0">
              <a:lnSpc>
                <a:spcPct val="150000"/>
              </a:lnSpc>
              <a:spcBef>
                <a:spcPct val="0"/>
              </a:spcBef>
              <a:spcAft>
                <a:spcPct val="0"/>
              </a:spcAft>
              <a:buFont typeface="Wingdings" pitchFamily="2" charset="2"/>
              <a:buChar char="Ø"/>
              <a:defRPr/>
            </a:pPr>
            <a:r>
              <a:rPr lang="zh-CN" altLang="zh-CN" sz="1600" b="1" dirty="0" smtClean="0">
                <a:solidFill>
                  <a:srgbClr val="2D2D8A"/>
                </a:solidFill>
                <a:latin typeface="微软雅黑" pitchFamily="34" charset="-122"/>
                <a:ea typeface="微软雅黑" pitchFamily="34" charset="-122"/>
              </a:rPr>
              <a:t>上海</a:t>
            </a:r>
            <a:r>
              <a:rPr lang="zh-CN" altLang="zh-CN" sz="1600" b="1" dirty="0">
                <a:solidFill>
                  <a:srgbClr val="2D2D8A"/>
                </a:solidFill>
                <a:latin typeface="微软雅黑" pitchFamily="34" charset="-122"/>
                <a:ea typeface="微软雅黑" pitchFamily="34" charset="-122"/>
              </a:rPr>
              <a:t>大学先进凝固技术中心</a:t>
            </a:r>
            <a:endParaRPr lang="en-US" altLang="zh-CN" sz="1600" b="1" dirty="0">
              <a:solidFill>
                <a:srgbClr val="2D2D8A"/>
              </a:solidFill>
              <a:latin typeface="微软雅黑" pitchFamily="34" charset="-122"/>
              <a:ea typeface="微软雅黑" pitchFamily="34" charset="-122"/>
            </a:endParaRPr>
          </a:p>
          <a:p>
            <a:pPr marL="285750" indent="-285750" algn="just" eaLnBrk="0" fontAlgn="base" hangingPunct="0">
              <a:lnSpc>
                <a:spcPct val="150000"/>
              </a:lnSpc>
              <a:spcBef>
                <a:spcPct val="0"/>
              </a:spcBef>
              <a:spcAft>
                <a:spcPct val="0"/>
              </a:spcAft>
              <a:buFont typeface="Wingdings" pitchFamily="2" charset="2"/>
              <a:buChar char="Ø"/>
              <a:defRPr/>
            </a:pPr>
            <a:r>
              <a:rPr lang="zh-CN" altLang="zh-CN" sz="1600" b="1" dirty="0">
                <a:solidFill>
                  <a:srgbClr val="2D2D8A"/>
                </a:solidFill>
                <a:latin typeface="微软雅黑" pitchFamily="34" charset="-122"/>
                <a:ea typeface="微软雅黑" pitchFamily="34" charset="-122"/>
              </a:rPr>
              <a:t>有机电致发光（</a:t>
            </a:r>
            <a:r>
              <a:rPr lang="en-US" altLang="zh-CN" sz="1600" b="1" dirty="0">
                <a:solidFill>
                  <a:srgbClr val="2D2D8A"/>
                </a:solidFill>
                <a:latin typeface="微软雅黑" pitchFamily="34" charset="-122"/>
                <a:ea typeface="微软雅黑" pitchFamily="34" charset="-122"/>
              </a:rPr>
              <a:t>OLED</a:t>
            </a:r>
            <a:r>
              <a:rPr lang="zh-CN" altLang="zh-CN" sz="1600" b="1" dirty="0">
                <a:solidFill>
                  <a:srgbClr val="2D2D8A"/>
                </a:solidFill>
                <a:latin typeface="微软雅黑" pitchFamily="34" charset="-122"/>
                <a:ea typeface="微软雅黑" pitchFamily="34" charset="-122"/>
              </a:rPr>
              <a:t>）研究中心</a:t>
            </a:r>
            <a:endParaRPr lang="en-US" altLang="zh-CN" sz="1600" b="1" dirty="0">
              <a:solidFill>
                <a:srgbClr val="2D2D8A"/>
              </a:solidFill>
              <a:latin typeface="微软雅黑" pitchFamily="34" charset="-122"/>
              <a:ea typeface="微软雅黑" pitchFamily="34" charset="-122"/>
            </a:endParaRPr>
          </a:p>
          <a:p>
            <a:pPr marL="285750" indent="-285750" algn="just" eaLnBrk="0" fontAlgn="base" hangingPunct="0">
              <a:lnSpc>
                <a:spcPct val="150000"/>
              </a:lnSpc>
              <a:spcBef>
                <a:spcPct val="0"/>
              </a:spcBef>
              <a:spcAft>
                <a:spcPct val="0"/>
              </a:spcAft>
              <a:buFont typeface="Wingdings" pitchFamily="2" charset="2"/>
              <a:buChar char="Ø"/>
              <a:defRPr/>
            </a:pPr>
            <a:r>
              <a:rPr lang="zh-CN" altLang="en-US" sz="1600" b="1" dirty="0">
                <a:solidFill>
                  <a:srgbClr val="2D2D8A"/>
                </a:solidFill>
                <a:latin typeface="微软雅黑" pitchFamily="34" charset="-122"/>
                <a:ea typeface="微软雅黑" pitchFamily="34" charset="-122"/>
              </a:rPr>
              <a:t>上海大学固体润滑研究室</a:t>
            </a:r>
            <a:endParaRPr lang="en-US" altLang="zh-CN" sz="1600" b="1" dirty="0">
              <a:solidFill>
                <a:srgbClr val="2D2D8A"/>
              </a:solidFill>
              <a:latin typeface="微软雅黑" pitchFamily="34" charset="-122"/>
              <a:ea typeface="微软雅黑" pitchFamily="34" charset="-122"/>
            </a:endParaRPr>
          </a:p>
          <a:p>
            <a:pPr marL="285750" indent="-285750" algn="just" eaLnBrk="0" fontAlgn="base" hangingPunct="0">
              <a:lnSpc>
                <a:spcPct val="150000"/>
              </a:lnSpc>
              <a:spcBef>
                <a:spcPct val="0"/>
              </a:spcBef>
              <a:spcAft>
                <a:spcPct val="0"/>
              </a:spcAft>
              <a:buFont typeface="Wingdings" pitchFamily="2" charset="2"/>
              <a:buChar char="Ø"/>
              <a:defRPr/>
            </a:pPr>
            <a:r>
              <a:rPr lang="zh-CN" altLang="en-US" sz="1600" b="1" dirty="0">
                <a:solidFill>
                  <a:srgbClr val="2D2D8A"/>
                </a:solidFill>
                <a:latin typeface="微软雅黑" pitchFamily="34" charset="-122"/>
                <a:ea typeface="微软雅黑" pitchFamily="34" charset="-122"/>
              </a:rPr>
              <a:t>聚合物设计与合成实验室</a:t>
            </a:r>
            <a:endParaRPr lang="en-US" altLang="zh-CN" sz="1600" b="1" dirty="0">
              <a:solidFill>
                <a:srgbClr val="2D2D8A"/>
              </a:solidFill>
              <a:latin typeface="微软雅黑" pitchFamily="34" charset="-122"/>
              <a:ea typeface="微软雅黑" pitchFamily="34" charset="-122"/>
            </a:endParaRPr>
          </a:p>
          <a:p>
            <a:pPr marL="285750" indent="-285750" algn="just" eaLnBrk="0" fontAlgn="base" hangingPunct="0">
              <a:lnSpc>
                <a:spcPct val="150000"/>
              </a:lnSpc>
              <a:spcBef>
                <a:spcPct val="0"/>
              </a:spcBef>
              <a:spcAft>
                <a:spcPct val="0"/>
              </a:spcAft>
              <a:buFont typeface="Wingdings" pitchFamily="2" charset="2"/>
              <a:buChar char="Ø"/>
              <a:defRPr/>
            </a:pPr>
            <a:r>
              <a:rPr lang="zh-CN" altLang="en-US" sz="1600" b="1" dirty="0">
                <a:solidFill>
                  <a:srgbClr val="2D2D8A"/>
                </a:solidFill>
                <a:latin typeface="微软雅黑" pitchFamily="34" charset="-122"/>
                <a:ea typeface="微软雅黑" pitchFamily="34" charset="-122"/>
              </a:rPr>
              <a:t>光电子材料与器件研究中心</a:t>
            </a:r>
            <a:endParaRPr lang="en-US" altLang="zh-CN" sz="1600" b="1" dirty="0">
              <a:solidFill>
                <a:srgbClr val="2D2D8A"/>
              </a:solidFill>
              <a:latin typeface="微软雅黑" pitchFamily="34" charset="-122"/>
              <a:ea typeface="微软雅黑" pitchFamily="34" charset="-122"/>
            </a:endParaRPr>
          </a:p>
        </p:txBody>
      </p:sp>
      <p:sp>
        <p:nvSpPr>
          <p:cNvPr id="12" name="矩形 11"/>
          <p:cNvSpPr/>
          <p:nvPr/>
        </p:nvSpPr>
        <p:spPr>
          <a:xfrm>
            <a:off x="3419872" y="1189459"/>
            <a:ext cx="5724128" cy="5871223"/>
          </a:xfrm>
          <a:prstGeom prst="rect">
            <a:avLst/>
          </a:prstGeom>
          <a:noFill/>
          <a:ln>
            <a:noFill/>
          </a:ln>
        </p:spPr>
        <p:txBody>
          <a:bodyPr wrap="square">
            <a:spAutoFit/>
          </a:bodyPr>
          <a:lstStyle/>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中信泰富特钢研究院上大分院</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上海汽车金属材料研究工程中心（上汽集团）</a:t>
            </a:r>
          </a:p>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上海汽车用钢研究所（上汽集团）</a:t>
            </a:r>
          </a:p>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上海大学</a:t>
            </a:r>
            <a:r>
              <a:rPr lang="en-US" altLang="zh-CN" sz="1400" b="1" dirty="0">
                <a:solidFill>
                  <a:srgbClr val="2D2D8A"/>
                </a:solidFill>
                <a:latin typeface="微软雅黑" pitchFamily="34" charset="-122"/>
                <a:ea typeface="微软雅黑" pitchFamily="34" charset="-122"/>
              </a:rPr>
              <a:t>-</a:t>
            </a:r>
            <a:r>
              <a:rPr lang="zh-CN" altLang="zh-CN" sz="1400" b="1" dirty="0">
                <a:solidFill>
                  <a:srgbClr val="2D2D8A"/>
                </a:solidFill>
                <a:latin typeface="微软雅黑" pitchFamily="34" charset="-122"/>
                <a:ea typeface="微软雅黑" pitchFamily="34" charset="-122"/>
              </a:rPr>
              <a:t>诺贝尔集团联合研发中心</a:t>
            </a: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上海大学</a:t>
            </a:r>
            <a:r>
              <a:rPr lang="en-US" altLang="zh-CN" sz="1400" b="1" dirty="0">
                <a:solidFill>
                  <a:srgbClr val="2D2D8A"/>
                </a:solidFill>
                <a:latin typeface="微软雅黑" pitchFamily="34" charset="-122"/>
                <a:ea typeface="微软雅黑" pitchFamily="34" charset="-122"/>
              </a:rPr>
              <a:t>-</a:t>
            </a:r>
            <a:r>
              <a:rPr lang="zh-CN" altLang="zh-CN" sz="1400" b="1" dirty="0">
                <a:solidFill>
                  <a:srgbClr val="2D2D8A"/>
                </a:solidFill>
                <a:latin typeface="微软雅黑" pitchFamily="34" charset="-122"/>
                <a:ea typeface="微软雅黑" pitchFamily="34" charset="-122"/>
              </a:rPr>
              <a:t>上海技术物理研究所</a:t>
            </a:r>
            <a:r>
              <a:rPr lang="zh-CN" altLang="en-US" sz="1400" b="1" dirty="0">
                <a:solidFill>
                  <a:srgbClr val="2D2D8A"/>
                </a:solidFill>
                <a:latin typeface="微软雅黑" pitchFamily="34" charset="-122"/>
                <a:ea typeface="微软雅黑" pitchFamily="34" charset="-122"/>
              </a:rPr>
              <a:t>联合实验室</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zh-CN" sz="1400" b="1" dirty="0">
                <a:solidFill>
                  <a:srgbClr val="2D2D8A"/>
                </a:solidFill>
                <a:latin typeface="微软雅黑" pitchFamily="34" charset="-122"/>
                <a:ea typeface="微软雅黑" pitchFamily="34" charset="-122"/>
              </a:rPr>
              <a:t>江苏兴化特种不锈钢产业研究院</a:t>
            </a: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航空发动机高温材料应用技术联合创新中心</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 </a:t>
            </a:r>
            <a:r>
              <a:rPr lang="zh-CN" altLang="zh-CN" sz="1400" b="1" dirty="0" smtClean="0">
                <a:solidFill>
                  <a:srgbClr val="2D2D8A"/>
                </a:solidFill>
                <a:latin typeface="微软雅黑" pitchFamily="34" charset="-122"/>
                <a:ea typeface="微软雅黑" pitchFamily="34" charset="-122"/>
              </a:rPr>
              <a:t>中</a:t>
            </a:r>
            <a:r>
              <a:rPr lang="zh-CN" altLang="zh-CN" sz="1400" b="1" dirty="0">
                <a:solidFill>
                  <a:srgbClr val="2D2D8A"/>
                </a:solidFill>
                <a:latin typeface="微软雅黑" pitchFamily="34" charset="-122"/>
                <a:ea typeface="微软雅黑" pitchFamily="34" charset="-122"/>
              </a:rPr>
              <a:t>航商用航空发动机</a:t>
            </a:r>
            <a:r>
              <a:rPr lang="zh-CN" altLang="zh-CN" sz="1400" b="1" dirty="0" smtClean="0">
                <a:solidFill>
                  <a:srgbClr val="2D2D8A"/>
                </a:solidFill>
                <a:latin typeface="微软雅黑" pitchFamily="34" charset="-122"/>
                <a:ea typeface="微软雅黑" pitchFamily="34" charset="-122"/>
              </a:rPr>
              <a:t>有限责任公司</a:t>
            </a:r>
            <a:endParaRPr lang="zh-CN"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先进能源材料安全科学联合实验室（日本东北大学）</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核电装备材料性能测试及评价分析联合实验室（上海电气）</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元素材料科技上海民用航空检测实验室</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上海大学（姜堰）新材料产业研究院</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上海大学（汾湖）新材料产业研究院</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上海大学</a:t>
            </a:r>
            <a:r>
              <a:rPr lang="en-US" altLang="zh-CN" sz="1400" b="1" dirty="0">
                <a:solidFill>
                  <a:srgbClr val="2D2D8A"/>
                </a:solidFill>
                <a:latin typeface="微软雅黑" pitchFamily="34" charset="-122"/>
                <a:ea typeface="微软雅黑" pitchFamily="34" charset="-122"/>
              </a:rPr>
              <a:t>——</a:t>
            </a:r>
            <a:r>
              <a:rPr lang="zh-CN" altLang="en-US" sz="1400" b="1" dirty="0">
                <a:solidFill>
                  <a:srgbClr val="2D2D8A"/>
                </a:solidFill>
                <a:latin typeface="微软雅黑" pitchFamily="34" charset="-122"/>
                <a:ea typeface="微软雅黑" pitchFamily="34" charset="-122"/>
              </a:rPr>
              <a:t>海盐紧固件产业创新平台</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省部共建高品质特殊钢冶金与制备国家重点实验室张家港产业中心</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r>
              <a:rPr lang="zh-CN" altLang="en-US" sz="1400" b="1" dirty="0">
                <a:solidFill>
                  <a:srgbClr val="2D2D8A"/>
                </a:solidFill>
                <a:latin typeface="微软雅黑" pitchFamily="34" charset="-122"/>
                <a:ea typeface="微软雅黑" pitchFamily="34" charset="-122"/>
              </a:rPr>
              <a:t>上海大学</a:t>
            </a:r>
            <a:r>
              <a:rPr lang="en-US" altLang="zh-CN" sz="1400" b="1" dirty="0">
                <a:solidFill>
                  <a:srgbClr val="2D2D8A"/>
                </a:solidFill>
                <a:latin typeface="微软雅黑" pitchFamily="34" charset="-122"/>
                <a:ea typeface="微软雅黑" pitchFamily="34" charset="-122"/>
              </a:rPr>
              <a:t>-</a:t>
            </a:r>
            <a:r>
              <a:rPr lang="zh-CN" altLang="en-US" sz="1400" b="1" dirty="0">
                <a:solidFill>
                  <a:srgbClr val="2D2D8A"/>
                </a:solidFill>
                <a:latin typeface="微软雅黑" pitchFamily="34" charset="-122"/>
                <a:ea typeface="微软雅黑" pitchFamily="34" charset="-122"/>
              </a:rPr>
              <a:t>临湘高新材料与绿色智能制造高新技术产业孵化基地、研究院</a:t>
            </a:r>
            <a:endParaRPr lang="en-US" altLang="zh-CN" sz="1400" b="1" dirty="0">
              <a:solidFill>
                <a:srgbClr val="2D2D8A"/>
              </a:solidFill>
              <a:latin typeface="微软雅黑" pitchFamily="34" charset="-122"/>
              <a:ea typeface="微软雅黑" pitchFamily="34" charset="-122"/>
            </a:endParaRPr>
          </a:p>
          <a:p>
            <a:pPr marL="285750" indent="-285750" eaLnBrk="0" fontAlgn="base" hangingPunct="0">
              <a:lnSpc>
                <a:spcPct val="150000"/>
              </a:lnSpc>
              <a:spcBef>
                <a:spcPct val="0"/>
              </a:spcBef>
              <a:spcAft>
                <a:spcPct val="0"/>
              </a:spcAft>
              <a:buFont typeface="Wingdings" pitchFamily="2" charset="2"/>
              <a:buChar char="Ø"/>
              <a:defRPr/>
            </a:pPr>
            <a:endParaRPr lang="zh-CN" altLang="zh-CN" sz="1400" b="1" dirty="0">
              <a:solidFill>
                <a:srgbClr val="2D2D8A"/>
              </a:solidFill>
              <a:latin typeface="微软雅黑" pitchFamily="34" charset="-122"/>
              <a:ea typeface="微软雅黑" pitchFamily="34" charset="-122"/>
            </a:endParaRPr>
          </a:p>
        </p:txBody>
      </p:sp>
      <p:sp>
        <p:nvSpPr>
          <p:cNvPr id="13" name="矩形 5"/>
          <p:cNvSpPr>
            <a:spLocks noChangeArrowheads="1"/>
          </p:cNvSpPr>
          <p:nvPr/>
        </p:nvSpPr>
        <p:spPr bwMode="auto">
          <a:xfrm>
            <a:off x="3923928" y="727794"/>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defRPr/>
            </a:pPr>
            <a:r>
              <a:rPr lang="zh-CN" altLang="en-US" sz="2800" b="1" dirty="0">
                <a:solidFill>
                  <a:srgbClr val="800000"/>
                </a:solidFill>
                <a:latin typeface="华文新魏" pitchFamily="2" charset="-122"/>
                <a:ea typeface="华文新魏" pitchFamily="2" charset="-122"/>
              </a:rPr>
              <a:t>产学研合作研究</a:t>
            </a:r>
            <a:r>
              <a:rPr lang="zh-CN" altLang="en-US" sz="2800" b="1" dirty="0" smtClean="0">
                <a:solidFill>
                  <a:srgbClr val="800000"/>
                </a:solidFill>
                <a:latin typeface="华文新魏" pitchFamily="2" charset="-122"/>
                <a:ea typeface="华文新魏" pitchFamily="2" charset="-122"/>
              </a:rPr>
              <a:t>平台</a:t>
            </a:r>
            <a:r>
              <a:rPr lang="en-US" altLang="zh-CN" sz="2800" b="1" dirty="0" smtClean="0">
                <a:solidFill>
                  <a:srgbClr val="FF0000"/>
                </a:solidFill>
                <a:latin typeface="华文新魏" pitchFamily="2" charset="-122"/>
                <a:ea typeface="华文新魏" pitchFamily="2" charset="-122"/>
              </a:rPr>
              <a:t>(16</a:t>
            </a:r>
            <a:r>
              <a:rPr lang="zh-CN" altLang="en-US" sz="2800" b="1" dirty="0" smtClean="0">
                <a:solidFill>
                  <a:srgbClr val="FF0000"/>
                </a:solidFill>
                <a:latin typeface="华文新魏" pitchFamily="2" charset="-122"/>
                <a:ea typeface="华文新魏" pitchFamily="2" charset="-122"/>
              </a:rPr>
              <a:t>家）</a:t>
            </a:r>
            <a:endParaRPr lang="zh-CN" altLang="en-US" sz="2800" b="1" dirty="0">
              <a:solidFill>
                <a:srgbClr val="FF0000"/>
              </a:solidFill>
              <a:latin typeface="华文新魏" pitchFamily="2" charset="-122"/>
              <a:ea typeface="华文新魏" pitchFamily="2" charset="-122"/>
            </a:endParaRPr>
          </a:p>
        </p:txBody>
      </p:sp>
      <p:sp>
        <p:nvSpPr>
          <p:cNvPr id="14" name="矩形 5"/>
          <p:cNvSpPr>
            <a:spLocks noChangeArrowheads="1"/>
          </p:cNvSpPr>
          <p:nvPr/>
        </p:nvSpPr>
        <p:spPr bwMode="auto">
          <a:xfrm>
            <a:off x="323528" y="881682"/>
            <a:ext cx="2829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defRPr/>
            </a:pPr>
            <a:r>
              <a:rPr lang="zh-CN" altLang="en-US" sz="2800" b="1" dirty="0">
                <a:solidFill>
                  <a:srgbClr val="800000"/>
                </a:solidFill>
                <a:latin typeface="华文新魏" pitchFamily="2" charset="-122"/>
                <a:ea typeface="华文新魏" pitchFamily="2" charset="-122"/>
              </a:rPr>
              <a:t>校级研究平台</a:t>
            </a:r>
          </a:p>
        </p:txBody>
      </p:sp>
      <p:pic>
        <p:nvPicPr>
          <p:cNvPr id="7" name="图片 6">
            <a:extLst>
              <a:ext uri="{FF2B5EF4-FFF2-40B4-BE49-F238E27FC236}">
                <a16:creationId xmlns="" xmlns:a16="http://schemas.microsoft.com/office/drawing/2014/main" id="{8CC5FC9C-B51B-4632-BB3B-1A3B3BCE0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5599" y="39637"/>
            <a:ext cx="755576" cy="755576"/>
          </a:xfrm>
          <a:prstGeom prst="rect">
            <a:avLst/>
          </a:prstGeom>
        </p:spPr>
      </p:pic>
    </p:spTree>
    <p:extLst>
      <p:ext uri="{BB962C8B-B14F-4D97-AF65-F5344CB8AC3E}">
        <p14:creationId xmlns:p14="http://schemas.microsoft.com/office/powerpoint/2010/main" val="69184024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2315</Words>
  <Application>Microsoft Office PowerPoint</Application>
  <PresentationFormat>全屏显示(4:3)</PresentationFormat>
  <Paragraphs>320</Paragraphs>
  <Slides>20</Slides>
  <Notes>3</Notes>
  <HiddenSlides>0</HiddenSlides>
  <MMClips>0</MMClips>
  <ScaleCrop>false</ScaleCrop>
  <HeadingPairs>
    <vt:vector size="4" baseType="variant">
      <vt:variant>
        <vt:lpstr>主题</vt:lpstr>
      </vt:variant>
      <vt:variant>
        <vt:i4>3</vt:i4>
      </vt:variant>
      <vt:variant>
        <vt:lpstr>幻灯片标题</vt:lpstr>
      </vt:variant>
      <vt:variant>
        <vt:i4>20</vt:i4>
      </vt:variant>
    </vt:vector>
  </HeadingPairs>
  <TitlesOfParts>
    <vt:vector size="23" baseType="lpstr">
      <vt:lpstr>默认设计模板</vt:lpstr>
      <vt:lpstr>1_默认设计模板</vt:lpstr>
      <vt:lpstr>2_默认设计模板</vt:lpstr>
      <vt:lpstr>PowerPoint 演示文稿</vt:lpstr>
      <vt:lpstr>发展战略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c:creator>
  <cp:lastModifiedBy>Chen Jianping</cp:lastModifiedBy>
  <cp:revision>144</cp:revision>
  <dcterms:created xsi:type="dcterms:W3CDTF">2016-01-15T05:58:00Z</dcterms:created>
  <dcterms:modified xsi:type="dcterms:W3CDTF">2018-05-29T08:10:48Z</dcterms:modified>
</cp:coreProperties>
</file>